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5" r:id="rId1"/>
  </p:sldMasterIdLst>
  <p:notesMasterIdLst>
    <p:notesMasterId r:id="rId61"/>
  </p:notesMasterIdLst>
  <p:sldIdLst>
    <p:sldId id="256" r:id="rId2"/>
    <p:sldId id="264" r:id="rId3"/>
    <p:sldId id="299" r:id="rId4"/>
    <p:sldId id="366" r:id="rId5"/>
    <p:sldId id="382" r:id="rId6"/>
    <p:sldId id="431" r:id="rId7"/>
    <p:sldId id="297" r:id="rId8"/>
    <p:sldId id="405" r:id="rId9"/>
    <p:sldId id="319" r:id="rId10"/>
    <p:sldId id="358" r:id="rId11"/>
    <p:sldId id="406" r:id="rId12"/>
    <p:sldId id="419" r:id="rId13"/>
    <p:sldId id="422" r:id="rId14"/>
    <p:sldId id="423" r:id="rId15"/>
    <p:sldId id="424" r:id="rId16"/>
    <p:sldId id="421" r:id="rId17"/>
    <p:sldId id="425" r:id="rId18"/>
    <p:sldId id="426" r:id="rId19"/>
    <p:sldId id="428" r:id="rId20"/>
    <p:sldId id="427" r:id="rId21"/>
    <p:sldId id="429" r:id="rId22"/>
    <p:sldId id="430" r:id="rId23"/>
    <p:sldId id="300" r:id="rId24"/>
    <p:sldId id="404" r:id="rId25"/>
    <p:sldId id="367" r:id="rId26"/>
    <p:sldId id="410" r:id="rId27"/>
    <p:sldId id="411" r:id="rId28"/>
    <p:sldId id="432" r:id="rId29"/>
    <p:sldId id="388" r:id="rId30"/>
    <p:sldId id="418" r:id="rId31"/>
    <p:sldId id="316" r:id="rId32"/>
    <p:sldId id="323" r:id="rId33"/>
    <p:sldId id="407" r:id="rId34"/>
    <p:sldId id="318" r:id="rId35"/>
    <p:sldId id="408" r:id="rId36"/>
    <p:sldId id="409" r:id="rId37"/>
    <p:sldId id="412" r:id="rId38"/>
    <p:sldId id="376" r:id="rId39"/>
    <p:sldId id="375" r:id="rId40"/>
    <p:sldId id="368" r:id="rId41"/>
    <p:sldId id="369" r:id="rId42"/>
    <p:sldId id="370" r:id="rId43"/>
    <p:sldId id="413" r:id="rId44"/>
    <p:sldId id="348" r:id="rId45"/>
    <p:sldId id="372" r:id="rId46"/>
    <p:sldId id="365" r:id="rId47"/>
    <p:sldId id="257" r:id="rId48"/>
    <p:sldId id="263" r:id="rId49"/>
    <p:sldId id="416" r:id="rId50"/>
    <p:sldId id="417" r:id="rId51"/>
    <p:sldId id="259" r:id="rId52"/>
    <p:sldId id="377" r:id="rId53"/>
    <p:sldId id="374" r:id="rId54"/>
    <p:sldId id="364" r:id="rId55"/>
    <p:sldId id="363" r:id="rId56"/>
    <p:sldId id="415" r:id="rId57"/>
    <p:sldId id="371" r:id="rId58"/>
    <p:sldId id="414" r:id="rId59"/>
    <p:sldId id="39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itomyt@outlook.es" initials="v" lastIdx="1" clrIdx="0">
    <p:extLst>
      <p:ext uri="{19B8F6BF-5375-455C-9EA6-DF929625EA0E}">
        <p15:presenceInfo xmlns:p15="http://schemas.microsoft.com/office/powerpoint/2012/main" userId="386d527381821f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35" autoAdjust="0"/>
    <p:restoredTop sz="96357" autoAdjust="0"/>
  </p:normalViewPr>
  <p:slideViewPr>
    <p:cSldViewPr snapToGrid="0">
      <p:cViewPr varScale="1">
        <p:scale>
          <a:sx n="78" d="100"/>
          <a:sy n="78" d="100"/>
        </p:scale>
        <p:origin x="3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1588D-D0D4-4B08-BEBB-96F6078001BD}" type="datetimeFigureOut">
              <a:rPr lang="es-CL" smtClean="0"/>
              <a:t>19-04-2022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6F132-6FE2-4A34-909A-D46AEB21B33F}" type="slidenum">
              <a:rPr lang="es-CL" smtClean="0"/>
              <a:t>‹Nº›</a:t>
            </a:fld>
            <a:endParaRPr lang="es-CL"/>
          </a:p>
        </p:txBody>
      </p:sp>
    </p:spTree>
    <p:extLst>
      <p:ext uri="{BB962C8B-B14F-4D97-AF65-F5344CB8AC3E}">
        <p14:creationId xmlns:p14="http://schemas.microsoft.com/office/powerpoint/2010/main" val="264835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D6F132-6FE2-4A34-909A-D46AEB21B33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91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D6F132-6FE2-4A34-909A-D46AEB21B33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79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D6F132-6FE2-4A34-909A-D46AEB21B33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7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D6F132-6FE2-4A34-909A-D46AEB21B33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D6F132-6FE2-4A34-909A-D46AEB21B33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3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5D6F132-6FE2-4A34-909A-D46AEB21B33F}" type="slidenum">
              <a:rPr lang="es-CL" smtClean="0"/>
              <a:t>59</a:t>
            </a:fld>
            <a:endParaRPr lang="es-CL"/>
          </a:p>
        </p:txBody>
      </p:sp>
    </p:spTree>
    <p:extLst>
      <p:ext uri="{BB962C8B-B14F-4D97-AF65-F5344CB8AC3E}">
        <p14:creationId xmlns:p14="http://schemas.microsoft.com/office/powerpoint/2010/main" val="426585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19-04-2022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80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19-04-2022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1123424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19-04-2022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6988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19-04-2022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423615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6CE185D-37EE-41DF-B3DA-C003A6ACDDE4}" type="datetimeFigureOut">
              <a:rPr lang="es-CL" smtClean="0"/>
              <a:t>19-04-2022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52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6CE185D-37EE-41DF-B3DA-C003A6ACDDE4}" type="datetimeFigureOut">
              <a:rPr lang="es-CL" smtClean="0"/>
              <a:t>19-04-2022</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60754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6CE185D-37EE-41DF-B3DA-C003A6ACDDE4}" type="datetimeFigureOut">
              <a:rPr lang="es-CL" smtClean="0"/>
              <a:t>19-04-2022</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45913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6CE185D-37EE-41DF-B3DA-C003A6ACDDE4}" type="datetimeFigureOut">
              <a:rPr lang="es-CL" smtClean="0"/>
              <a:t>19-04-2022</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6016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6CE185D-37EE-41DF-B3DA-C003A6ACDDE4}" type="datetimeFigureOut">
              <a:rPr lang="es-CL" smtClean="0"/>
              <a:t>19-04-2022</a:t>
            </a:fld>
            <a:endParaRPr lang="es-C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CL"/>
          </a:p>
        </p:txBody>
      </p:sp>
      <p:sp>
        <p:nvSpPr>
          <p:cNvPr id="9" name="Slide Number Placeholder 8"/>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41024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CE185D-37EE-41DF-B3DA-C003A6ACDDE4}" type="datetimeFigureOut">
              <a:rPr lang="es-CL" smtClean="0"/>
              <a:t>19-04-2022</a:t>
            </a:fld>
            <a:endParaRPr lang="es-C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206508-3C3A-4741-BB7F-E8A6C9C2DF25}" type="slidenum">
              <a:rPr lang="es-CL" smtClean="0"/>
              <a:t>‹Nº›</a:t>
            </a:fld>
            <a:endParaRPr lang="es-CL"/>
          </a:p>
        </p:txBody>
      </p:sp>
    </p:spTree>
    <p:extLst>
      <p:ext uri="{BB962C8B-B14F-4D97-AF65-F5344CB8AC3E}">
        <p14:creationId xmlns:p14="http://schemas.microsoft.com/office/powerpoint/2010/main" val="1735823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6CE185D-37EE-41DF-B3DA-C003A6ACDDE4}" type="datetimeFigureOut">
              <a:rPr lang="es-CL" smtClean="0"/>
              <a:t>19-04-2022</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204270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6CE185D-37EE-41DF-B3DA-C003A6ACDDE4}" type="datetimeFigureOut">
              <a:rPr lang="es-CL" smtClean="0"/>
              <a:t>19-04-2022</a:t>
            </a:fld>
            <a:endParaRPr lang="es-C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C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206508-3C3A-4741-BB7F-E8A6C9C2DF25}" type="slidenum">
              <a:rPr lang="es-CL" smtClean="0"/>
              <a:t>‹Nº›</a:t>
            </a:fld>
            <a:endParaRPr lang="es-C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161756"/>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7XjDrVuQO3g&amp;t=651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fCkOqt78Auc"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uchile.cl/MartaBrunet" TargetMode="External"/><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hyperlink" Target="https://docs.google.com/forms/d/e/1FAIpQLSc1PlPCLCuVAmrtbpJYvkooKLAXQBtXKz1lBbNiXD30fz3w1w/viewform" TargetMode="External"/><Relationship Id="rId4" Type="http://schemas.openxmlformats.org/officeDocument/2006/relationships/hyperlink" Target="https://www.uchile.cl/documentos/bases-primer-concurso-latinoamericano-de-cuentos-marta-brunet_182937_0_4337.pdf"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fb.watch/ctAtcJUlN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ssuu.com/www.maluortega.supersitio.net/docs/revista___32__2_" TargetMode="External"/><Relationship Id="rId2" Type="http://schemas.openxmlformats.org/officeDocument/2006/relationships/hyperlink" Target="https://issuu.com/www.maluortega.supersitio.net/docs/revista_memoria_viva__26" TargetMode="External"/><Relationship Id="rId1" Type="http://schemas.openxmlformats.org/officeDocument/2006/relationships/slideLayout" Target="../slideLayouts/slideLayout7.xml"/><Relationship Id="rId5" Type="http://schemas.openxmlformats.org/officeDocument/2006/relationships/hyperlink" Target="https://issuu.com/www.maluortega.supersitio.net/docs/revista_infantil___2" TargetMode="External"/><Relationship Id="rId4" Type="http://schemas.openxmlformats.org/officeDocument/2006/relationships/hyperlink" Target="https://issuu.com/www.maluortega.supersitio.net/docs/revista___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3AD14-4D75-4DFC-AB91-188D8D1972D8}"/>
              </a:ext>
            </a:extLst>
          </p:cNvPr>
          <p:cNvSpPr>
            <a:spLocks noGrp="1"/>
          </p:cNvSpPr>
          <p:nvPr>
            <p:ph type="ctrTitle"/>
          </p:nvPr>
        </p:nvSpPr>
        <p:spPr>
          <a:xfrm>
            <a:off x="6298394" y="2017041"/>
            <a:ext cx="4790948" cy="2348203"/>
          </a:xfrm>
        </p:spPr>
        <p:txBody>
          <a:bodyPr anchor="b">
            <a:noAutofit/>
          </a:bodyPr>
          <a:lstStyle/>
          <a:p>
            <a:pPr algn="l"/>
            <a:r>
              <a:rPr lang="es-CL" sz="4400" b="1" dirty="0"/>
              <a:t>COMPROMISOS  POR CONVENIO - SECH  </a:t>
            </a:r>
            <a:br>
              <a:rPr lang="es-CL" sz="4400" b="1" dirty="0"/>
            </a:br>
            <a:r>
              <a:rPr lang="es-CL" sz="4400" b="1" dirty="0"/>
              <a:t>1er. TRIMESTRE 2022</a:t>
            </a:r>
          </a:p>
        </p:txBody>
      </p:sp>
      <p:pic>
        <p:nvPicPr>
          <p:cNvPr id="8" name="Imagen 7" descr="Imagen que contiene edificio, exterior&#10;&#10;Descripción generada automáticamente">
            <a:extLst>
              <a:ext uri="{FF2B5EF4-FFF2-40B4-BE49-F238E27FC236}">
                <a16:creationId xmlns:a16="http://schemas.microsoft.com/office/drawing/2014/main" id="{66D78A15-619D-49DD-93ED-FC4CE4718127}"/>
              </a:ext>
            </a:extLst>
          </p:cNvPr>
          <p:cNvPicPr>
            <a:picLocks noChangeAspect="1"/>
          </p:cNvPicPr>
          <p:nvPr/>
        </p:nvPicPr>
        <p:blipFill rotWithShape="1">
          <a:blip r:embed="rId2">
            <a:extLst>
              <a:ext uri="{28A0092B-C50C-407E-A947-70E740481C1C}">
                <a14:useLocalDpi xmlns:a14="http://schemas.microsoft.com/office/drawing/2010/main" val="0"/>
              </a:ext>
            </a:extLst>
          </a:blip>
          <a:srcRect t="9756" r="-1" b="497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846170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C4C751-2B46-4110-A1C3-D1FA9BCAB150}"/>
              </a:ext>
            </a:extLst>
          </p:cNvPr>
          <p:cNvSpPr>
            <a:spLocks noGrp="1"/>
          </p:cNvSpPr>
          <p:nvPr>
            <p:ph type="title"/>
          </p:nvPr>
        </p:nvSpPr>
        <p:spPr>
          <a:xfrm>
            <a:off x="435222" y="2759909"/>
            <a:ext cx="3659246" cy="2926080"/>
          </a:xfrm>
        </p:spPr>
        <p:txBody>
          <a:bodyPr vert="horz" lIns="91440" tIns="45720" rIns="91440" bIns="45720" rtlCol="0" anchor="b">
            <a:normAutofit fontScale="90000"/>
          </a:bodyPr>
          <a:lstStyle/>
          <a:p>
            <a:r>
              <a:rPr lang="en-US" sz="5400" dirty="0" err="1">
                <a:solidFill>
                  <a:schemeClr val="bg1"/>
                </a:solidFill>
              </a:rPr>
              <a:t>Registro</a:t>
            </a:r>
            <a:r>
              <a:rPr lang="en-US" sz="5400" dirty="0">
                <a:solidFill>
                  <a:schemeClr val="bg1"/>
                </a:solidFill>
              </a:rPr>
              <a:t> de </a:t>
            </a:r>
            <a:r>
              <a:rPr lang="en-US" sz="5400" dirty="0" err="1">
                <a:solidFill>
                  <a:schemeClr val="bg1"/>
                </a:solidFill>
              </a:rPr>
              <a:t>clases</a:t>
            </a:r>
            <a:r>
              <a:rPr lang="en-US" sz="5400" dirty="0">
                <a:solidFill>
                  <a:schemeClr val="bg1"/>
                </a:solidFill>
              </a:rPr>
              <a:t> de Taller Memoria Viva </a:t>
            </a:r>
            <a:r>
              <a:rPr lang="en-US" sz="5400" dirty="0" err="1">
                <a:solidFill>
                  <a:schemeClr val="bg1"/>
                </a:solidFill>
              </a:rPr>
              <a:t>durante</a:t>
            </a:r>
            <a:r>
              <a:rPr lang="en-US" sz="5400" dirty="0">
                <a:solidFill>
                  <a:schemeClr val="bg1"/>
                </a:solidFill>
              </a:rPr>
              <a:t> </a:t>
            </a:r>
            <a:r>
              <a:rPr lang="en-US" sz="5400" dirty="0" err="1">
                <a:solidFill>
                  <a:schemeClr val="bg1"/>
                </a:solidFill>
              </a:rPr>
              <a:t>enero</a:t>
            </a:r>
            <a:r>
              <a:rPr lang="en-US" sz="5400" dirty="0">
                <a:solidFill>
                  <a:schemeClr val="bg1"/>
                </a:solidFill>
              </a:rPr>
              <a:t> de 2022</a:t>
            </a:r>
          </a:p>
        </p:txBody>
      </p:sp>
      <p:sp>
        <p:nvSpPr>
          <p:cNvPr id="57" name="Rectangle 5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descr="Interfaz de usuario gráfica, Aplicación&#10;&#10;Descripción generada automáticamente">
            <a:extLst>
              <a:ext uri="{FF2B5EF4-FFF2-40B4-BE49-F238E27FC236}">
                <a16:creationId xmlns:a16="http://schemas.microsoft.com/office/drawing/2014/main" id="{C1A99FB7-7E2E-4611-A0D9-6FCBC9340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565" y="1119026"/>
            <a:ext cx="3328416" cy="2080259"/>
          </a:xfrm>
          <a:prstGeom prst="rect">
            <a:avLst/>
          </a:prstGeom>
        </p:spPr>
      </p:pic>
      <p:sp>
        <p:nvSpPr>
          <p:cNvPr id="61" name="Rectangle 6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Pantalla de celular con la foto de un grupo de personas&#10;&#10;Descripción generada automáticamente con confianza media">
            <a:extLst>
              <a:ext uri="{FF2B5EF4-FFF2-40B4-BE49-F238E27FC236}">
                <a16:creationId xmlns:a16="http://schemas.microsoft.com/office/drawing/2014/main" id="{36C75E1F-1611-4907-9EE9-A2E6D07B3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116" y="417739"/>
            <a:ext cx="2743199" cy="1714499"/>
          </a:xfrm>
          <a:prstGeom prst="rect">
            <a:avLst/>
          </a:prstGeom>
        </p:spPr>
      </p:pic>
      <p:sp>
        <p:nvSpPr>
          <p:cNvPr id="63" name="Rectangle 6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Pantalla de celular con la foto de un grupo de personas&#10;&#10;Descripción generada automáticamente con confianza media">
            <a:extLst>
              <a:ext uri="{FF2B5EF4-FFF2-40B4-BE49-F238E27FC236}">
                <a16:creationId xmlns:a16="http://schemas.microsoft.com/office/drawing/2014/main" id="{C7F2296C-B840-407A-8EF5-285B1F914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852" y="4222949"/>
            <a:ext cx="3163842" cy="1977401"/>
          </a:xfrm>
          <a:prstGeom prst="rect">
            <a:avLst/>
          </a:prstGeom>
        </p:spPr>
      </p:pic>
      <p:sp>
        <p:nvSpPr>
          <p:cNvPr id="65" name="Rectangle 6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Pantalla de celular con la foto de un grupo de personas&#10;&#10;Descripción generada automáticamente">
            <a:extLst>
              <a:ext uri="{FF2B5EF4-FFF2-40B4-BE49-F238E27FC236}">
                <a16:creationId xmlns:a16="http://schemas.microsoft.com/office/drawing/2014/main" id="{3D3D4B2C-1501-4C4A-AAB8-DF5095215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9663" y="2972237"/>
            <a:ext cx="2905950" cy="2273230"/>
          </a:xfrm>
          <a:prstGeom prst="rect">
            <a:avLst/>
          </a:prstGeom>
        </p:spPr>
      </p:pic>
      <p:sp>
        <p:nvSpPr>
          <p:cNvPr id="12" name="CuadroTexto 11">
            <a:extLst>
              <a:ext uri="{FF2B5EF4-FFF2-40B4-BE49-F238E27FC236}">
                <a16:creationId xmlns:a16="http://schemas.microsoft.com/office/drawing/2014/main" id="{689D9ABB-AF8A-4C8F-B53B-48578A2F588F}"/>
              </a:ext>
            </a:extLst>
          </p:cNvPr>
          <p:cNvSpPr txBox="1"/>
          <p:nvPr/>
        </p:nvSpPr>
        <p:spPr>
          <a:xfrm>
            <a:off x="5582794" y="3450145"/>
            <a:ext cx="23244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miércoles</a:t>
            </a:r>
          </a:p>
        </p:txBody>
      </p:sp>
      <p:sp>
        <p:nvSpPr>
          <p:cNvPr id="14" name="CuadroTexto 13">
            <a:extLst>
              <a:ext uri="{FF2B5EF4-FFF2-40B4-BE49-F238E27FC236}">
                <a16:creationId xmlns:a16="http://schemas.microsoft.com/office/drawing/2014/main" id="{F0693F60-F20B-4FB9-9C23-8DB05435054E}"/>
              </a:ext>
            </a:extLst>
          </p:cNvPr>
          <p:cNvSpPr txBox="1"/>
          <p:nvPr/>
        </p:nvSpPr>
        <p:spPr>
          <a:xfrm>
            <a:off x="5775146" y="6144797"/>
            <a:ext cx="3037462"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martes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ED182E04-C28F-4241-81E4-8F921CED75AF}"/>
              </a:ext>
            </a:extLst>
          </p:cNvPr>
          <p:cNvSpPr txBox="1"/>
          <p:nvPr/>
        </p:nvSpPr>
        <p:spPr>
          <a:xfrm>
            <a:off x="9143587" y="5671939"/>
            <a:ext cx="2876349"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miércoles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B93CBD8-B7E0-4C1E-B508-AF5ABC4627E5}"/>
              </a:ext>
            </a:extLst>
          </p:cNvPr>
          <p:cNvSpPr txBox="1"/>
          <p:nvPr/>
        </p:nvSpPr>
        <p:spPr>
          <a:xfrm>
            <a:off x="9322253" y="2116982"/>
            <a:ext cx="2519018"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martes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94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C4C751-2B46-4110-A1C3-D1FA9BCAB150}"/>
              </a:ext>
            </a:extLst>
          </p:cNvPr>
          <p:cNvSpPr>
            <a:spLocks noGrp="1"/>
          </p:cNvSpPr>
          <p:nvPr>
            <p:ph type="title"/>
          </p:nvPr>
        </p:nvSpPr>
        <p:spPr>
          <a:xfrm>
            <a:off x="435222" y="2759909"/>
            <a:ext cx="3659246" cy="2926080"/>
          </a:xfrm>
        </p:spPr>
        <p:txBody>
          <a:bodyPr vert="horz" lIns="91440" tIns="45720" rIns="91440" bIns="45720" rtlCol="0" anchor="b">
            <a:normAutofit fontScale="90000"/>
          </a:bodyPr>
          <a:lstStyle/>
          <a:p>
            <a:r>
              <a:rPr lang="en-US" sz="5400" dirty="0" err="1">
                <a:solidFill>
                  <a:schemeClr val="bg1"/>
                </a:solidFill>
              </a:rPr>
              <a:t>Registro</a:t>
            </a:r>
            <a:r>
              <a:rPr lang="en-US" sz="5400" dirty="0">
                <a:solidFill>
                  <a:schemeClr val="bg1"/>
                </a:solidFill>
              </a:rPr>
              <a:t> de </a:t>
            </a:r>
            <a:r>
              <a:rPr lang="en-US" sz="5400" dirty="0" err="1">
                <a:solidFill>
                  <a:schemeClr val="bg1"/>
                </a:solidFill>
              </a:rPr>
              <a:t>clases</a:t>
            </a:r>
            <a:r>
              <a:rPr lang="en-US" sz="5400" dirty="0">
                <a:solidFill>
                  <a:schemeClr val="bg1"/>
                </a:solidFill>
              </a:rPr>
              <a:t> de Taller Memoria Viva </a:t>
            </a:r>
            <a:r>
              <a:rPr lang="en-US" sz="5400" dirty="0" err="1">
                <a:solidFill>
                  <a:schemeClr val="bg1"/>
                </a:solidFill>
              </a:rPr>
              <a:t>durante</a:t>
            </a:r>
            <a:r>
              <a:rPr lang="en-US" sz="5400" dirty="0">
                <a:solidFill>
                  <a:schemeClr val="bg1"/>
                </a:solidFill>
              </a:rPr>
              <a:t> </a:t>
            </a:r>
            <a:r>
              <a:rPr lang="en-US" sz="5400" dirty="0" err="1">
                <a:solidFill>
                  <a:schemeClr val="bg1"/>
                </a:solidFill>
              </a:rPr>
              <a:t>marzo</a:t>
            </a:r>
            <a:r>
              <a:rPr lang="en-US" sz="5400" dirty="0">
                <a:solidFill>
                  <a:schemeClr val="bg1"/>
                </a:solidFill>
              </a:rPr>
              <a:t> de 2022</a:t>
            </a:r>
          </a:p>
        </p:txBody>
      </p:sp>
      <p:sp>
        <p:nvSpPr>
          <p:cNvPr id="57" name="Rectangle 5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689D9ABB-AF8A-4C8F-B53B-48578A2F588F}"/>
              </a:ext>
            </a:extLst>
          </p:cNvPr>
          <p:cNvSpPr txBox="1"/>
          <p:nvPr/>
        </p:nvSpPr>
        <p:spPr>
          <a:xfrm>
            <a:off x="5582794" y="3450145"/>
            <a:ext cx="23244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miércoles</a:t>
            </a:r>
          </a:p>
        </p:txBody>
      </p:sp>
      <p:sp>
        <p:nvSpPr>
          <p:cNvPr id="14" name="CuadroTexto 13">
            <a:extLst>
              <a:ext uri="{FF2B5EF4-FFF2-40B4-BE49-F238E27FC236}">
                <a16:creationId xmlns:a16="http://schemas.microsoft.com/office/drawing/2014/main" id="{F0693F60-F20B-4FB9-9C23-8DB05435054E}"/>
              </a:ext>
            </a:extLst>
          </p:cNvPr>
          <p:cNvSpPr txBox="1"/>
          <p:nvPr/>
        </p:nvSpPr>
        <p:spPr>
          <a:xfrm>
            <a:off x="5775146" y="6144797"/>
            <a:ext cx="3037462"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martes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ED182E04-C28F-4241-81E4-8F921CED75AF}"/>
              </a:ext>
            </a:extLst>
          </p:cNvPr>
          <p:cNvSpPr txBox="1"/>
          <p:nvPr/>
        </p:nvSpPr>
        <p:spPr>
          <a:xfrm>
            <a:off x="9143587" y="5671939"/>
            <a:ext cx="2876349"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miércoles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B93CBD8-B7E0-4C1E-B508-AF5ABC4627E5}"/>
              </a:ext>
            </a:extLst>
          </p:cNvPr>
          <p:cNvSpPr txBox="1"/>
          <p:nvPr/>
        </p:nvSpPr>
        <p:spPr>
          <a:xfrm>
            <a:off x="9322253" y="2116982"/>
            <a:ext cx="2519018"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Clase de los días martes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Imagen 4" descr="Un grupo de personas frente a una pantalla&#10;&#10;Descripción generada automáticamente">
            <a:extLst>
              <a:ext uri="{FF2B5EF4-FFF2-40B4-BE49-F238E27FC236}">
                <a16:creationId xmlns:a16="http://schemas.microsoft.com/office/drawing/2014/main" id="{D4A282E8-3B13-4E58-99D2-87391D464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744" y="963420"/>
            <a:ext cx="3432058" cy="2358831"/>
          </a:xfrm>
          <a:prstGeom prst="rect">
            <a:avLst/>
          </a:prstGeom>
        </p:spPr>
      </p:pic>
      <p:pic>
        <p:nvPicPr>
          <p:cNvPr id="9" name="Imagen 8" descr="Un grupo de personas posando delante de una pantalla&#10;&#10;Descripción generada automáticamente con confianza media">
            <a:extLst>
              <a:ext uri="{FF2B5EF4-FFF2-40B4-BE49-F238E27FC236}">
                <a16:creationId xmlns:a16="http://schemas.microsoft.com/office/drawing/2014/main" id="{87E377A1-9BDB-4E5D-A3D2-44D8B2C2F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420" y="3397660"/>
            <a:ext cx="2834864" cy="2017483"/>
          </a:xfrm>
          <a:prstGeom prst="rect">
            <a:avLst/>
          </a:prstGeom>
        </p:spPr>
      </p:pic>
      <p:pic>
        <p:nvPicPr>
          <p:cNvPr id="13" name="Imagen 12" descr="Un grupo de personas posando delante de una pantalla de televisión&#10;&#10;Descripción generada automáticamente con confianza media">
            <a:extLst>
              <a:ext uri="{FF2B5EF4-FFF2-40B4-BE49-F238E27FC236}">
                <a16:creationId xmlns:a16="http://schemas.microsoft.com/office/drawing/2014/main" id="{690F3BCE-B69B-43E7-A30A-0EA6A6544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286" y="431305"/>
            <a:ext cx="2899131" cy="1724966"/>
          </a:xfrm>
          <a:prstGeom prst="rect">
            <a:avLst/>
          </a:prstGeom>
        </p:spPr>
      </p:pic>
      <p:pic>
        <p:nvPicPr>
          <p:cNvPr id="17" name="Imagen 16" descr="Un grupo de personas frente a una pantalla&#10;&#10;Descripción generada automáticamente con confianza media">
            <a:extLst>
              <a:ext uri="{FF2B5EF4-FFF2-40B4-BE49-F238E27FC236}">
                <a16:creationId xmlns:a16="http://schemas.microsoft.com/office/drawing/2014/main" id="{A0ED64F8-16AA-4E60-AAEA-29C1B6C27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041" y="4302628"/>
            <a:ext cx="3418761" cy="1757204"/>
          </a:xfrm>
          <a:prstGeom prst="rect">
            <a:avLst/>
          </a:prstGeom>
        </p:spPr>
      </p:pic>
    </p:spTree>
    <p:extLst>
      <p:ext uri="{BB962C8B-B14F-4D97-AF65-F5344CB8AC3E}">
        <p14:creationId xmlns:p14="http://schemas.microsoft.com/office/powerpoint/2010/main" val="271754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5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5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7" name="Straight Connector 5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8" name="Rectangle 56">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92FF2C-82DA-4372-9963-ECF991E7FD81}"/>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s-CL" sz="7200" dirty="0"/>
              <a:t>I.2.2 </a:t>
            </a:r>
            <a:r>
              <a:rPr lang="en-US" sz="6800" dirty="0">
                <a:solidFill>
                  <a:schemeClr val="tx1">
                    <a:lumMod val="85000"/>
                    <a:lumOff val="15000"/>
                  </a:schemeClr>
                </a:solidFill>
              </a:rPr>
              <a:t>Taller de </a:t>
            </a:r>
            <a:r>
              <a:rPr lang="en-US" sz="6800" dirty="0" err="1">
                <a:solidFill>
                  <a:schemeClr val="tx1">
                    <a:lumMod val="85000"/>
                    <a:lumOff val="15000"/>
                  </a:schemeClr>
                </a:solidFill>
              </a:rPr>
              <a:t>poesía</a:t>
            </a:r>
            <a:r>
              <a:rPr lang="en-US" sz="6800" dirty="0">
                <a:solidFill>
                  <a:schemeClr val="tx1">
                    <a:lumMod val="85000"/>
                    <a:lumOff val="15000"/>
                  </a:schemeClr>
                </a:solidFill>
              </a:rPr>
              <a:t>: </a:t>
            </a:r>
            <a:r>
              <a:rPr lang="en-US" sz="6800" dirty="0" err="1">
                <a:solidFill>
                  <a:schemeClr val="tx1">
                    <a:lumMod val="85000"/>
                    <a:lumOff val="15000"/>
                  </a:schemeClr>
                </a:solidFill>
              </a:rPr>
              <a:t>Botella</a:t>
            </a:r>
            <a:r>
              <a:rPr lang="en-US" sz="6800" dirty="0">
                <a:solidFill>
                  <a:schemeClr val="tx1">
                    <a:lumMod val="85000"/>
                    <a:lumOff val="15000"/>
                  </a:schemeClr>
                </a:solidFill>
              </a:rPr>
              <a:t> al Mar (BAM)</a:t>
            </a:r>
          </a:p>
        </p:txBody>
      </p:sp>
      <p:pic>
        <p:nvPicPr>
          <p:cNvPr id="4" name="Imagen 3" descr="Sitio web&#10;&#10;Descripción generada automáticamente con confianza media">
            <a:extLst>
              <a:ext uri="{FF2B5EF4-FFF2-40B4-BE49-F238E27FC236}">
                <a16:creationId xmlns:a16="http://schemas.microsoft.com/office/drawing/2014/main" id="{99AEC59A-5D4C-4189-AB0B-22845107C0A7}"/>
              </a:ext>
            </a:extLst>
          </p:cNvPr>
          <p:cNvPicPr>
            <a:picLocks noChangeAspect="1"/>
          </p:cNvPicPr>
          <p:nvPr/>
        </p:nvPicPr>
        <p:blipFill rotWithShape="1">
          <a:blip r:embed="rId2">
            <a:extLst>
              <a:ext uri="{28A0092B-C50C-407E-A947-70E740481C1C}">
                <a14:useLocalDpi xmlns:a14="http://schemas.microsoft.com/office/drawing/2010/main" val="0"/>
              </a:ext>
            </a:extLst>
          </a:blip>
          <a:srcRect r="23916"/>
          <a:stretch/>
        </p:blipFill>
        <p:spPr>
          <a:xfrm>
            <a:off x="633999" y="955049"/>
            <a:ext cx="5462001" cy="4424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9" name="Straight Connector 58">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0" name="Rectangle 60">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62">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uadroTexto 4">
            <a:extLst>
              <a:ext uri="{FF2B5EF4-FFF2-40B4-BE49-F238E27FC236}">
                <a16:creationId xmlns:a16="http://schemas.microsoft.com/office/drawing/2014/main" id="{B01E0CB0-3DCA-4064-8FD8-35D20A7BBEC1}"/>
              </a:ext>
            </a:extLst>
          </p:cNvPr>
          <p:cNvSpPr txBox="1"/>
          <p:nvPr/>
        </p:nvSpPr>
        <p:spPr>
          <a:xfrm>
            <a:off x="6463032" y="4225107"/>
            <a:ext cx="5347008" cy="2123658"/>
          </a:xfrm>
          <a:prstGeom prst="rect">
            <a:avLst/>
          </a:prstGeom>
          <a:noFill/>
        </p:spPr>
        <p:txBody>
          <a:bodyPr wrap="square" rtlCol="0">
            <a:spAutoFit/>
          </a:bodyPr>
          <a:lstStyle/>
          <a:p>
            <a:pPr algn="just" rtl="0"/>
            <a:br>
              <a:rPr lang="es-MX" sz="1200" dirty="0">
                <a:effectLst/>
                <a:latin typeface="+mj-lt"/>
              </a:rPr>
            </a:br>
            <a:r>
              <a:rPr lang="es-MX" sz="1200" dirty="0">
                <a:latin typeface="+mj-lt"/>
              </a:rPr>
              <a:t>Este taller fue </a:t>
            </a:r>
            <a:r>
              <a:rPr lang="es-MX" sz="1200" dirty="0">
                <a:effectLst/>
                <a:latin typeface="+mj-lt"/>
              </a:rPr>
              <a:t>creado a partir de la convocatoria realizada por la Comisión de Talleres SECH en abril de 2019.  Una vez presentado el proyecto, fue aprobado por dicha comisión pero comenzó sus actividades en la primera semana de julio del año indicado. Es decir, la actividad va para el tercer año de funcionamiento con encuentro una vez a  la semana, todos los días martes desde las 20 a las 22 </a:t>
            </a:r>
            <a:r>
              <a:rPr lang="es-MX" sz="1200" dirty="0" err="1">
                <a:effectLst/>
                <a:latin typeface="+mj-lt"/>
              </a:rPr>
              <a:t>hrs</a:t>
            </a:r>
            <a:r>
              <a:rPr lang="es-MX" sz="1200" dirty="0">
                <a:effectLst/>
                <a:latin typeface="+mj-lt"/>
              </a:rPr>
              <a:t>.</a:t>
            </a:r>
          </a:p>
          <a:p>
            <a:pPr rtl="0"/>
            <a:r>
              <a:rPr lang="es-MX" sz="1200" dirty="0">
                <a:effectLst/>
                <a:latin typeface="+mj-lt"/>
              </a:rPr>
              <a:t>A la fecha, lo integran siete personas.</a:t>
            </a:r>
            <a:br>
              <a:rPr lang="es-MX" sz="1200" dirty="0">
                <a:effectLst/>
                <a:latin typeface="+mj-lt"/>
              </a:rPr>
            </a:br>
            <a:endParaRPr lang="es-MX" sz="1200" dirty="0">
              <a:effectLst/>
              <a:latin typeface="+mj-lt"/>
            </a:endParaRPr>
          </a:p>
          <a:p>
            <a:pPr rtl="0"/>
            <a:r>
              <a:rPr lang="es-MX" sz="1200" dirty="0">
                <a:effectLst/>
                <a:latin typeface="+mj-lt"/>
              </a:rPr>
              <a:t>El coordinar interno es el poeta José Luis Reveco y  el  director, es el poeta  y socio  SECH; Omar López.</a:t>
            </a:r>
            <a:br>
              <a:rPr lang="es-MX" sz="1200" dirty="0">
                <a:effectLst/>
                <a:latin typeface="+mj-lt"/>
              </a:rPr>
            </a:br>
            <a:endParaRPr lang="es-CL" sz="1200" dirty="0">
              <a:latin typeface="+mj-lt"/>
            </a:endParaRPr>
          </a:p>
        </p:txBody>
      </p:sp>
    </p:spTree>
    <p:extLst>
      <p:ext uri="{BB962C8B-B14F-4D97-AF65-F5344CB8AC3E}">
        <p14:creationId xmlns:p14="http://schemas.microsoft.com/office/powerpoint/2010/main" val="278183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a:t>Actividades taller de poesía Botella al Mar de Enero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351019" y="643466"/>
            <a:ext cx="6895973" cy="5225628"/>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sz="1300" b="1" dirty="0">
              <a:solidFill>
                <a:schemeClr val="tx1">
                  <a:lumMod val="75000"/>
                  <a:lumOff val="25000"/>
                </a:schemeClr>
              </a:solidFill>
              <a:effectLst/>
            </a:endParaRPr>
          </a:p>
          <a:p>
            <a:pPr marL="171450" indent="-171450" defTabSz="914400">
              <a:lnSpc>
                <a:spcPct val="90000"/>
              </a:lnSpc>
              <a:spcAft>
                <a:spcPts val="600"/>
              </a:spcAft>
              <a:buClr>
                <a:schemeClr val="accent1"/>
              </a:buClr>
              <a:buFont typeface="Calibri" panose="020F0502020204030204" pitchFamily="34" charset="0"/>
              <a:buChar char="•"/>
            </a:pPr>
            <a:r>
              <a:rPr lang="en-US" sz="1300" b="1" dirty="0">
                <a:solidFill>
                  <a:schemeClr val="tx1">
                    <a:lumMod val="75000"/>
                    <a:lumOff val="25000"/>
                  </a:schemeClr>
                </a:solidFill>
                <a:effectLst/>
              </a:rPr>
              <a:t>MODALIDAD: VIDEOCONFERENCIA.</a:t>
            </a:r>
          </a:p>
          <a:p>
            <a:pPr defTabSz="914400">
              <a:lnSpc>
                <a:spcPct val="90000"/>
              </a:lnSpc>
              <a:spcAft>
                <a:spcPts val="600"/>
              </a:spcAft>
              <a:buClr>
                <a:schemeClr val="accent1"/>
              </a:buClr>
              <a:buFont typeface="Calibri" panose="020F0502020204030204" pitchFamily="34" charset="0"/>
            </a:pPr>
            <a:r>
              <a:rPr lang="en-US" sz="1300" b="1" dirty="0">
                <a:solidFill>
                  <a:schemeClr val="tx1">
                    <a:lumMod val="75000"/>
                    <a:lumOff val="25000"/>
                  </a:schemeClr>
                </a:solidFill>
                <a:effectLst/>
              </a:rPr>
              <a:t> </a:t>
            </a:r>
          </a:p>
          <a:p>
            <a:pPr marL="171450" indent="-171450" defTabSz="914400">
              <a:lnSpc>
                <a:spcPct val="90000"/>
              </a:lnSpc>
              <a:spcAft>
                <a:spcPts val="600"/>
              </a:spcAft>
              <a:buClr>
                <a:schemeClr val="accent1"/>
              </a:buClr>
              <a:buFont typeface="Calibri" panose="020F0502020204030204" pitchFamily="34" charset="0"/>
              <a:buChar char="•"/>
            </a:pPr>
            <a:r>
              <a:rPr lang="en-US" sz="1300" b="1" dirty="0">
                <a:solidFill>
                  <a:schemeClr val="tx1">
                    <a:lumMod val="75000"/>
                    <a:lumOff val="25000"/>
                  </a:schemeClr>
                </a:solidFill>
                <a:effectLst/>
              </a:rPr>
              <a:t>PLATAFORMA: GOOGLE MEET.</a:t>
            </a:r>
          </a:p>
          <a:p>
            <a:pPr defTabSz="914400">
              <a:lnSpc>
                <a:spcPct val="90000"/>
              </a:lnSpc>
              <a:spcAft>
                <a:spcPts val="600"/>
              </a:spcAft>
              <a:buClr>
                <a:schemeClr val="accent1"/>
              </a:buClr>
              <a:buFont typeface="Calibri" panose="020F0502020204030204" pitchFamily="34" charset="0"/>
            </a:pPr>
            <a:r>
              <a:rPr lang="en-US" sz="1300" b="1" dirty="0">
                <a:solidFill>
                  <a:schemeClr val="tx1">
                    <a:lumMod val="75000"/>
                    <a:lumOff val="25000"/>
                  </a:schemeClr>
                </a:solidFill>
                <a:effectLst/>
              </a:rPr>
              <a:t> </a:t>
            </a:r>
          </a:p>
          <a:p>
            <a:pPr marL="171450" indent="-171450" defTabSz="914400">
              <a:lnSpc>
                <a:spcPct val="90000"/>
              </a:lnSpc>
              <a:spcAft>
                <a:spcPts val="600"/>
              </a:spcAft>
              <a:buClr>
                <a:schemeClr val="accent1"/>
              </a:buClr>
              <a:buFont typeface="Calibri" panose="020F0502020204030204" pitchFamily="34" charset="0"/>
              <a:buChar char="•"/>
            </a:pPr>
            <a:r>
              <a:rPr lang="en-US" sz="1300" b="1" dirty="0">
                <a:solidFill>
                  <a:schemeClr val="tx1">
                    <a:lumMod val="75000"/>
                    <a:lumOff val="25000"/>
                  </a:schemeClr>
                </a:solidFill>
                <a:effectLst/>
              </a:rPr>
              <a:t>HORARIO: MARTES, DE 20:00 A 22:00 HRS.</a:t>
            </a:r>
          </a:p>
          <a:p>
            <a:pPr defTabSz="914400">
              <a:lnSpc>
                <a:spcPct val="90000"/>
              </a:lnSpc>
              <a:spcAft>
                <a:spcPts val="600"/>
              </a:spcAft>
              <a:buClr>
                <a:schemeClr val="accent1"/>
              </a:buClr>
              <a:buFont typeface="Calibri" panose="020F0502020204030204" pitchFamily="34" charset="0"/>
            </a:pPr>
            <a:endParaRPr lang="en-US" sz="13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pPr>
            <a:r>
              <a:rPr lang="en-US" sz="1300" dirty="0">
                <a:solidFill>
                  <a:schemeClr val="tx1">
                    <a:lumMod val="75000"/>
                    <a:lumOff val="25000"/>
                  </a:schemeClr>
                </a:solidFill>
                <a:effectLst/>
              </a:rPr>
              <a:t> </a:t>
            </a:r>
          </a:p>
          <a:p>
            <a:pPr defTabSz="914400">
              <a:lnSpc>
                <a:spcPct val="90000"/>
              </a:lnSpc>
              <a:spcAft>
                <a:spcPts val="600"/>
              </a:spcAft>
              <a:buClr>
                <a:schemeClr val="accent1"/>
              </a:buClr>
              <a:buFont typeface="Calibri" panose="020F0502020204030204" pitchFamily="34" charset="0"/>
            </a:pPr>
            <a:r>
              <a:rPr lang="en-US" sz="1300" b="1" u="sng" dirty="0" err="1">
                <a:solidFill>
                  <a:schemeClr val="tx1">
                    <a:lumMod val="75000"/>
                    <a:lumOff val="25000"/>
                  </a:schemeClr>
                </a:solidFill>
                <a:effectLst/>
              </a:rPr>
              <a:t>Sesión</a:t>
            </a:r>
            <a:r>
              <a:rPr lang="en-US" sz="1300" b="1" u="sng" dirty="0">
                <a:solidFill>
                  <a:schemeClr val="tx1">
                    <a:lumMod val="75000"/>
                    <a:lumOff val="25000"/>
                  </a:schemeClr>
                </a:solidFill>
                <a:effectLst/>
              </a:rPr>
              <a:t> del 04/</a:t>
            </a:r>
            <a:r>
              <a:rPr lang="en-US" sz="1300" b="1" u="sng" dirty="0" err="1">
                <a:solidFill>
                  <a:schemeClr val="tx1">
                    <a:lumMod val="75000"/>
                    <a:lumOff val="25000"/>
                  </a:schemeClr>
                </a:solidFill>
                <a:effectLst/>
              </a:rPr>
              <a:t>enero</a:t>
            </a:r>
            <a:r>
              <a:rPr lang="en-US" sz="1300" b="1" u="sng" dirty="0">
                <a:solidFill>
                  <a:schemeClr val="tx1">
                    <a:lumMod val="75000"/>
                    <a:lumOff val="25000"/>
                  </a:schemeClr>
                </a:solidFill>
                <a:effectLst/>
              </a:rPr>
              <a:t>/2022:</a:t>
            </a:r>
            <a:endParaRPr lang="en-US" sz="13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pPr>
            <a:r>
              <a:rPr lang="en-US" sz="1300" dirty="0">
                <a:solidFill>
                  <a:schemeClr val="tx1">
                    <a:lumMod val="75000"/>
                    <a:lumOff val="25000"/>
                  </a:schemeClr>
                </a:solidFill>
                <a:effectLst/>
              </a:rPr>
              <a:t> </a:t>
            </a:r>
          </a:p>
          <a:p>
            <a:pPr lvl="0" defTabSz="914400">
              <a:lnSpc>
                <a:spcPct val="90000"/>
              </a:lnSpc>
              <a:spcAft>
                <a:spcPts val="600"/>
              </a:spcAft>
              <a:buClr>
                <a:schemeClr val="accent1"/>
              </a:buClr>
            </a:pPr>
            <a:r>
              <a:rPr lang="en-US" sz="1300" dirty="0">
                <a:solidFill>
                  <a:schemeClr val="tx1">
                    <a:lumMod val="75000"/>
                    <a:lumOff val="25000"/>
                  </a:schemeClr>
                </a:solidFill>
                <a:effectLst/>
              </a:rPr>
              <a:t>1) Apertura de la </a:t>
            </a:r>
            <a:r>
              <a:rPr lang="en-US" sz="1300" dirty="0" err="1">
                <a:solidFill>
                  <a:schemeClr val="tx1">
                    <a:lumMod val="75000"/>
                    <a:lumOff val="25000"/>
                  </a:schemeClr>
                </a:solidFill>
                <a:effectLst/>
              </a:rPr>
              <a:t>sesión</a:t>
            </a:r>
            <a:r>
              <a:rPr lang="en-US" sz="1300" dirty="0">
                <a:solidFill>
                  <a:schemeClr val="tx1">
                    <a:lumMod val="75000"/>
                    <a:lumOff val="25000"/>
                  </a:schemeClr>
                </a:solidFill>
                <a:effectLst/>
              </a:rPr>
              <a:t>, a cargo de Director Taller. </a:t>
            </a:r>
          </a:p>
          <a:p>
            <a:pPr marL="228600" lvl="0" indent="-228600" defTabSz="914400">
              <a:lnSpc>
                <a:spcPct val="90000"/>
              </a:lnSpc>
              <a:spcAft>
                <a:spcPts val="600"/>
              </a:spcAft>
              <a:buClr>
                <a:schemeClr val="accent1"/>
              </a:buClr>
              <a:buFont typeface="Calibri" panose="020F0502020204030204" pitchFamily="34" charset="0"/>
              <a:buAutoNum type="arabicParenR"/>
            </a:pPr>
            <a:endParaRPr lang="en-US" sz="1300" dirty="0">
              <a:solidFill>
                <a:schemeClr val="tx1">
                  <a:lumMod val="75000"/>
                  <a:lumOff val="25000"/>
                </a:schemeClr>
              </a:solidFill>
              <a:effectLst/>
            </a:endParaRPr>
          </a:p>
          <a:p>
            <a:pPr lvl="0" defTabSz="914400">
              <a:lnSpc>
                <a:spcPct val="90000"/>
              </a:lnSpc>
              <a:spcAft>
                <a:spcPts val="600"/>
              </a:spcAft>
              <a:buClr>
                <a:schemeClr val="accent1"/>
              </a:buClr>
            </a:pPr>
            <a:r>
              <a:rPr lang="en-US" sz="1300" dirty="0">
                <a:solidFill>
                  <a:schemeClr val="tx1">
                    <a:lumMod val="75000"/>
                    <a:lumOff val="25000"/>
                  </a:schemeClr>
                </a:solidFill>
                <a:effectLst/>
              </a:rPr>
              <a:t>2) Se </a:t>
            </a:r>
            <a:r>
              <a:rPr lang="en-US" sz="1300" dirty="0" err="1">
                <a:solidFill>
                  <a:schemeClr val="tx1">
                    <a:lumMod val="75000"/>
                    <a:lumOff val="25000"/>
                  </a:schemeClr>
                </a:solidFill>
                <a:effectLst/>
              </a:rPr>
              <a:t>comenta</a:t>
            </a:r>
            <a:r>
              <a:rPr lang="en-US" sz="1300" dirty="0">
                <a:solidFill>
                  <a:schemeClr val="tx1">
                    <a:lumMod val="75000"/>
                    <a:lumOff val="25000"/>
                  </a:schemeClr>
                </a:solidFill>
                <a:effectLst/>
              </a:rPr>
              <a:t> la </a:t>
            </a:r>
            <a:r>
              <a:rPr lang="en-US" sz="1300" dirty="0" err="1">
                <a:solidFill>
                  <a:schemeClr val="tx1">
                    <a:lumMod val="75000"/>
                    <a:lumOff val="25000"/>
                  </a:schemeClr>
                </a:solidFill>
                <a:effectLst/>
              </a:rPr>
              <a:t>obra</a:t>
            </a:r>
            <a:r>
              <a:rPr lang="en-US" sz="1300" dirty="0">
                <a:solidFill>
                  <a:schemeClr val="tx1">
                    <a:lumMod val="75000"/>
                    <a:lumOff val="25000"/>
                  </a:schemeClr>
                </a:solidFill>
                <a:effectLst/>
              </a:rPr>
              <a:t> del </a:t>
            </a:r>
            <a:r>
              <a:rPr lang="en-US" sz="1300" dirty="0" err="1">
                <a:solidFill>
                  <a:schemeClr val="tx1">
                    <a:lumMod val="75000"/>
                    <a:lumOff val="25000"/>
                  </a:schemeClr>
                </a:solidFill>
                <a:effectLst/>
              </a:rPr>
              <a:t>poeta</a:t>
            </a:r>
            <a:r>
              <a:rPr lang="en-US" sz="1300" dirty="0">
                <a:solidFill>
                  <a:schemeClr val="tx1">
                    <a:lumMod val="75000"/>
                    <a:lumOff val="25000"/>
                  </a:schemeClr>
                </a:solidFill>
                <a:effectLst/>
              </a:rPr>
              <a:t> </a:t>
            </a:r>
            <a:r>
              <a:rPr lang="en-US" sz="1300" dirty="0" err="1">
                <a:solidFill>
                  <a:schemeClr val="tx1">
                    <a:lumMod val="75000"/>
                    <a:lumOff val="25000"/>
                  </a:schemeClr>
                </a:solidFill>
                <a:effectLst/>
              </a:rPr>
              <a:t>nacional</a:t>
            </a:r>
            <a:r>
              <a:rPr lang="en-US" sz="1300" dirty="0">
                <a:solidFill>
                  <a:schemeClr val="tx1">
                    <a:lumMod val="75000"/>
                    <a:lumOff val="25000"/>
                  </a:schemeClr>
                </a:solidFill>
                <a:effectLst/>
              </a:rPr>
              <a:t> José </a:t>
            </a:r>
            <a:r>
              <a:rPr lang="en-US" sz="1300" dirty="0" err="1">
                <a:solidFill>
                  <a:schemeClr val="tx1">
                    <a:lumMod val="75000"/>
                    <a:lumOff val="25000"/>
                  </a:schemeClr>
                </a:solidFill>
                <a:effectLst/>
              </a:rPr>
              <a:t>Ángel</a:t>
            </a:r>
            <a:r>
              <a:rPr lang="en-US" sz="1300" dirty="0">
                <a:solidFill>
                  <a:schemeClr val="tx1">
                    <a:lumMod val="75000"/>
                    <a:lumOff val="25000"/>
                  </a:schemeClr>
                </a:solidFill>
                <a:effectLst/>
              </a:rPr>
              <a:t> Cuevas, </a:t>
            </a:r>
            <a:r>
              <a:rPr lang="en-US" sz="1300" dirty="0" err="1">
                <a:solidFill>
                  <a:schemeClr val="tx1">
                    <a:lumMod val="75000"/>
                    <a:lumOff val="25000"/>
                  </a:schemeClr>
                </a:solidFill>
                <a:effectLst/>
              </a:rPr>
              <a:t>en</a:t>
            </a:r>
            <a:r>
              <a:rPr lang="en-US" sz="1300" dirty="0">
                <a:solidFill>
                  <a:schemeClr val="tx1">
                    <a:lumMod val="75000"/>
                    <a:lumOff val="25000"/>
                  </a:schemeClr>
                </a:solidFill>
                <a:effectLst/>
              </a:rPr>
              <a:t> particular, </a:t>
            </a:r>
            <a:r>
              <a:rPr lang="en-US" sz="1300" dirty="0" err="1">
                <a:solidFill>
                  <a:schemeClr val="tx1">
                    <a:lumMod val="75000"/>
                    <a:lumOff val="25000"/>
                  </a:schemeClr>
                </a:solidFill>
                <a:effectLst/>
              </a:rPr>
              <a:t>su</a:t>
            </a:r>
            <a:r>
              <a:rPr lang="en-US" sz="1300" dirty="0">
                <a:solidFill>
                  <a:schemeClr val="tx1">
                    <a:lumMod val="75000"/>
                    <a:lumOff val="25000"/>
                  </a:schemeClr>
                </a:solidFill>
                <a:effectLst/>
              </a:rPr>
              <a:t> </a:t>
            </a:r>
            <a:r>
              <a:rPr lang="en-US" sz="1300" dirty="0" err="1">
                <a:solidFill>
                  <a:schemeClr val="tx1">
                    <a:lumMod val="75000"/>
                    <a:lumOff val="25000"/>
                  </a:schemeClr>
                </a:solidFill>
                <a:effectLst/>
              </a:rPr>
              <a:t>libro</a:t>
            </a:r>
            <a:r>
              <a:rPr lang="en-US" sz="1300" dirty="0">
                <a:solidFill>
                  <a:schemeClr val="tx1">
                    <a:lumMod val="75000"/>
                    <a:lumOff val="25000"/>
                  </a:schemeClr>
                </a:solidFill>
                <a:effectLst/>
              </a:rPr>
              <a:t> </a:t>
            </a:r>
            <a:r>
              <a:rPr lang="en-US" sz="1300" i="1" dirty="0">
                <a:solidFill>
                  <a:schemeClr val="tx1">
                    <a:lumMod val="75000"/>
                    <a:lumOff val="25000"/>
                  </a:schemeClr>
                </a:solidFill>
                <a:effectLst/>
              </a:rPr>
              <a:t>“</a:t>
            </a:r>
            <a:r>
              <a:rPr lang="en-US" sz="1300" i="1" dirty="0" err="1">
                <a:solidFill>
                  <a:schemeClr val="tx1">
                    <a:lumMod val="75000"/>
                    <a:lumOff val="25000"/>
                  </a:schemeClr>
                </a:solidFill>
                <a:effectLst/>
              </a:rPr>
              <a:t>Adiós</a:t>
            </a:r>
            <a:r>
              <a:rPr lang="en-US" sz="1300" i="1" dirty="0">
                <a:solidFill>
                  <a:schemeClr val="tx1">
                    <a:lumMod val="75000"/>
                    <a:lumOff val="25000"/>
                  </a:schemeClr>
                </a:solidFill>
                <a:effectLst/>
              </a:rPr>
              <a:t> </a:t>
            </a:r>
            <a:r>
              <a:rPr lang="en-US" sz="1300" i="1" dirty="0" err="1">
                <a:solidFill>
                  <a:schemeClr val="tx1">
                    <a:lumMod val="75000"/>
                    <a:lumOff val="25000"/>
                  </a:schemeClr>
                </a:solidFill>
                <a:effectLst/>
              </a:rPr>
              <a:t>muchedumbres</a:t>
            </a:r>
            <a:r>
              <a:rPr lang="en-US" sz="1300" i="1" dirty="0">
                <a:solidFill>
                  <a:schemeClr val="tx1">
                    <a:lumMod val="75000"/>
                    <a:lumOff val="25000"/>
                  </a:schemeClr>
                </a:solidFill>
                <a:effectLst/>
              </a:rPr>
              <a:t>”</a:t>
            </a:r>
            <a:r>
              <a:rPr lang="en-US" sz="1300" dirty="0">
                <a:solidFill>
                  <a:schemeClr val="tx1">
                    <a:lumMod val="75000"/>
                    <a:lumOff val="25000"/>
                  </a:schemeClr>
                </a:solidFill>
                <a:effectLst/>
              </a:rPr>
              <a:t> (Editorial América del Sur, 1989) y </a:t>
            </a:r>
            <a:r>
              <a:rPr lang="en-US" sz="1300" dirty="0" err="1">
                <a:solidFill>
                  <a:schemeClr val="tx1">
                    <a:lumMod val="75000"/>
                    <a:lumOff val="25000"/>
                  </a:schemeClr>
                </a:solidFill>
                <a:effectLst/>
              </a:rPr>
              <a:t>su</a:t>
            </a:r>
            <a:r>
              <a:rPr lang="en-US" sz="1300" dirty="0">
                <a:solidFill>
                  <a:schemeClr val="tx1">
                    <a:lumMod val="75000"/>
                    <a:lumOff val="25000"/>
                  </a:schemeClr>
                </a:solidFill>
                <a:effectLst/>
              </a:rPr>
              <a:t> </a:t>
            </a:r>
            <a:r>
              <a:rPr lang="en-US" sz="1300" dirty="0" err="1">
                <a:solidFill>
                  <a:schemeClr val="tx1">
                    <a:lumMod val="75000"/>
                    <a:lumOff val="25000"/>
                  </a:schemeClr>
                </a:solidFill>
                <a:effectLst/>
              </a:rPr>
              <a:t>antología</a:t>
            </a:r>
            <a:r>
              <a:rPr lang="en-US" sz="1300" dirty="0">
                <a:solidFill>
                  <a:schemeClr val="tx1">
                    <a:lumMod val="75000"/>
                    <a:lumOff val="25000"/>
                  </a:schemeClr>
                </a:solidFill>
                <a:effectLst/>
              </a:rPr>
              <a:t> </a:t>
            </a:r>
            <a:r>
              <a:rPr lang="en-US" sz="1300" i="1" dirty="0">
                <a:solidFill>
                  <a:schemeClr val="tx1">
                    <a:lumMod val="75000"/>
                    <a:lumOff val="25000"/>
                  </a:schemeClr>
                </a:solidFill>
                <a:effectLst/>
              </a:rPr>
              <a:t>“Ex Chile”</a:t>
            </a:r>
            <a:r>
              <a:rPr lang="en-US" sz="1300" dirty="0">
                <a:solidFill>
                  <a:schemeClr val="tx1">
                    <a:lumMod val="75000"/>
                    <a:lumOff val="25000"/>
                  </a:schemeClr>
                </a:solidFill>
                <a:effectLst/>
              </a:rPr>
              <a:t> (Editorial UV, 2021).</a:t>
            </a:r>
          </a:p>
          <a:p>
            <a:pPr lvl="0" defTabSz="914400">
              <a:lnSpc>
                <a:spcPct val="90000"/>
              </a:lnSpc>
              <a:spcAft>
                <a:spcPts val="600"/>
              </a:spcAft>
              <a:buClr>
                <a:schemeClr val="accent1"/>
              </a:buClr>
            </a:pPr>
            <a:endParaRPr lang="en-US" sz="1300" dirty="0">
              <a:solidFill>
                <a:schemeClr val="tx1">
                  <a:lumMod val="75000"/>
                  <a:lumOff val="25000"/>
                </a:schemeClr>
              </a:solidFill>
              <a:effectLst/>
            </a:endParaRPr>
          </a:p>
          <a:p>
            <a:pPr lvl="0" defTabSz="914400">
              <a:lnSpc>
                <a:spcPct val="90000"/>
              </a:lnSpc>
              <a:spcAft>
                <a:spcPts val="600"/>
              </a:spcAft>
              <a:buClr>
                <a:schemeClr val="accent1"/>
              </a:buClr>
            </a:pPr>
            <a:r>
              <a:rPr lang="en-US" sz="1300" dirty="0">
                <a:solidFill>
                  <a:schemeClr val="tx1">
                    <a:lumMod val="75000"/>
                    <a:lumOff val="25000"/>
                  </a:schemeClr>
                </a:solidFill>
                <a:effectLst/>
              </a:rPr>
              <a:t>3) </a:t>
            </a:r>
            <a:r>
              <a:rPr lang="en-US" sz="1300" dirty="0" err="1">
                <a:solidFill>
                  <a:schemeClr val="tx1">
                    <a:lumMod val="75000"/>
                    <a:lumOff val="25000"/>
                  </a:schemeClr>
                </a:solidFill>
                <a:effectLst/>
              </a:rPr>
              <a:t>Presentación</a:t>
            </a:r>
            <a:r>
              <a:rPr lang="en-US" sz="1300" dirty="0">
                <a:solidFill>
                  <a:schemeClr val="tx1">
                    <a:lumMod val="75000"/>
                    <a:lumOff val="25000"/>
                  </a:schemeClr>
                </a:solidFill>
                <a:effectLst/>
              </a:rPr>
              <a:t> de </a:t>
            </a:r>
            <a:r>
              <a:rPr lang="en-US" sz="1300" dirty="0" err="1">
                <a:solidFill>
                  <a:schemeClr val="tx1">
                    <a:lumMod val="75000"/>
                    <a:lumOff val="25000"/>
                  </a:schemeClr>
                </a:solidFill>
                <a:effectLst/>
              </a:rPr>
              <a:t>poemas</a:t>
            </a:r>
            <a:r>
              <a:rPr lang="en-US" sz="1300" dirty="0">
                <a:solidFill>
                  <a:schemeClr val="tx1">
                    <a:lumMod val="75000"/>
                    <a:lumOff val="25000"/>
                  </a:schemeClr>
                </a:solidFill>
                <a:effectLst/>
              </a:rPr>
              <a:t> </a:t>
            </a:r>
            <a:r>
              <a:rPr lang="en-US" sz="1300" dirty="0" err="1">
                <a:solidFill>
                  <a:schemeClr val="tx1">
                    <a:lumMod val="75000"/>
                    <a:lumOff val="25000"/>
                  </a:schemeClr>
                </a:solidFill>
                <a:effectLst/>
              </a:rPr>
              <a:t>propios</a:t>
            </a:r>
            <a:r>
              <a:rPr lang="en-US" sz="1300" dirty="0">
                <a:solidFill>
                  <a:schemeClr val="tx1">
                    <a:lumMod val="75000"/>
                    <a:lumOff val="25000"/>
                  </a:schemeClr>
                </a:solidFill>
                <a:effectLst/>
              </a:rPr>
              <a:t> de </a:t>
            </a:r>
            <a:r>
              <a:rPr lang="en-US" sz="1300" dirty="0" err="1">
                <a:solidFill>
                  <a:schemeClr val="tx1">
                    <a:lumMod val="75000"/>
                    <a:lumOff val="25000"/>
                  </a:schemeClr>
                </a:solidFill>
                <a:effectLst/>
              </a:rPr>
              <a:t>cada</a:t>
            </a:r>
            <a:r>
              <a:rPr lang="en-US" sz="1300" dirty="0">
                <a:solidFill>
                  <a:schemeClr val="tx1">
                    <a:lumMod val="75000"/>
                    <a:lumOff val="25000"/>
                  </a:schemeClr>
                </a:solidFill>
                <a:effectLst/>
              </a:rPr>
              <a:t> </a:t>
            </a:r>
            <a:r>
              <a:rPr lang="en-US" sz="1300" dirty="0" err="1">
                <a:solidFill>
                  <a:schemeClr val="tx1">
                    <a:lumMod val="75000"/>
                    <a:lumOff val="25000"/>
                  </a:schemeClr>
                </a:solidFill>
                <a:effectLst/>
              </a:rPr>
              <a:t>integrante</a:t>
            </a:r>
            <a:r>
              <a:rPr lang="en-US" sz="1300" dirty="0">
                <a:solidFill>
                  <a:schemeClr val="tx1">
                    <a:lumMod val="75000"/>
                    <a:lumOff val="25000"/>
                  </a:schemeClr>
                </a:solidFill>
                <a:effectLst/>
              </a:rPr>
              <a:t> del Taller.</a:t>
            </a:r>
          </a:p>
          <a:p>
            <a:pPr lvl="0" defTabSz="914400">
              <a:lnSpc>
                <a:spcPct val="90000"/>
              </a:lnSpc>
              <a:spcAft>
                <a:spcPts val="600"/>
              </a:spcAft>
              <a:buClr>
                <a:schemeClr val="accent1"/>
              </a:buClr>
            </a:pPr>
            <a:endParaRPr lang="en-US" sz="1300" dirty="0">
              <a:solidFill>
                <a:schemeClr val="tx1">
                  <a:lumMod val="75000"/>
                  <a:lumOff val="25000"/>
                </a:schemeClr>
              </a:solidFill>
              <a:effectLst/>
            </a:endParaRPr>
          </a:p>
          <a:p>
            <a:pPr lvl="0" defTabSz="914400">
              <a:lnSpc>
                <a:spcPct val="90000"/>
              </a:lnSpc>
              <a:spcAft>
                <a:spcPts val="600"/>
              </a:spcAft>
              <a:buClr>
                <a:schemeClr val="accent1"/>
              </a:buClr>
            </a:pPr>
            <a:r>
              <a:rPr lang="en-US" sz="1300" dirty="0">
                <a:solidFill>
                  <a:schemeClr val="tx1">
                    <a:lumMod val="75000"/>
                    <a:lumOff val="25000"/>
                  </a:schemeClr>
                </a:solidFill>
                <a:effectLst/>
              </a:rPr>
              <a:t>4) Ronda de </a:t>
            </a:r>
            <a:r>
              <a:rPr lang="en-US" sz="1300" dirty="0" err="1">
                <a:solidFill>
                  <a:schemeClr val="tx1">
                    <a:lumMod val="75000"/>
                    <a:lumOff val="25000"/>
                  </a:schemeClr>
                </a:solidFill>
                <a:effectLst/>
              </a:rPr>
              <a:t>análisis</a:t>
            </a:r>
            <a:r>
              <a:rPr lang="en-US" sz="1300" dirty="0">
                <a:solidFill>
                  <a:schemeClr val="tx1">
                    <a:lumMod val="75000"/>
                    <a:lumOff val="25000"/>
                  </a:schemeClr>
                </a:solidFill>
                <a:effectLst/>
              </a:rPr>
              <a:t> y </a:t>
            </a:r>
            <a:r>
              <a:rPr lang="en-US" sz="1300" dirty="0" err="1">
                <a:solidFill>
                  <a:schemeClr val="tx1">
                    <a:lumMod val="75000"/>
                    <a:lumOff val="25000"/>
                  </a:schemeClr>
                </a:solidFill>
                <a:effectLst/>
              </a:rPr>
              <a:t>comentarios</a:t>
            </a:r>
            <a:r>
              <a:rPr lang="en-US" sz="1300" dirty="0">
                <a:solidFill>
                  <a:schemeClr val="tx1">
                    <a:lumMod val="75000"/>
                    <a:lumOff val="25000"/>
                  </a:schemeClr>
                </a:solidFill>
                <a:effectLst/>
              </a:rPr>
              <a:t>.</a:t>
            </a:r>
          </a:p>
          <a:p>
            <a:pPr lvl="0" defTabSz="914400">
              <a:lnSpc>
                <a:spcPct val="90000"/>
              </a:lnSpc>
              <a:spcAft>
                <a:spcPts val="600"/>
              </a:spcAft>
              <a:buClr>
                <a:schemeClr val="accent1"/>
              </a:buClr>
            </a:pPr>
            <a:endParaRPr lang="en-US" sz="1300" dirty="0">
              <a:solidFill>
                <a:schemeClr val="tx1">
                  <a:lumMod val="75000"/>
                  <a:lumOff val="25000"/>
                </a:schemeClr>
              </a:solidFill>
              <a:effectLst/>
            </a:endParaRPr>
          </a:p>
          <a:p>
            <a:pPr lvl="0" defTabSz="914400">
              <a:lnSpc>
                <a:spcPct val="90000"/>
              </a:lnSpc>
              <a:spcAft>
                <a:spcPts val="600"/>
              </a:spcAft>
              <a:buClr>
                <a:schemeClr val="accent1"/>
              </a:buClr>
            </a:pPr>
            <a:r>
              <a:rPr lang="en-US" sz="1300" dirty="0">
                <a:solidFill>
                  <a:schemeClr val="tx1">
                    <a:lumMod val="75000"/>
                    <a:lumOff val="25000"/>
                  </a:schemeClr>
                </a:solidFill>
                <a:effectLst/>
              </a:rPr>
              <a:t>5) </a:t>
            </a:r>
            <a:r>
              <a:rPr lang="en-US" sz="1300" dirty="0" err="1">
                <a:solidFill>
                  <a:schemeClr val="tx1">
                    <a:lumMod val="75000"/>
                    <a:lumOff val="25000"/>
                  </a:schemeClr>
                </a:solidFill>
                <a:effectLst/>
              </a:rPr>
              <a:t>Cierre</a:t>
            </a:r>
            <a:r>
              <a:rPr lang="en-US" sz="1300" dirty="0">
                <a:solidFill>
                  <a:schemeClr val="tx1">
                    <a:lumMod val="75000"/>
                    <a:lumOff val="25000"/>
                  </a:schemeClr>
                </a:solidFill>
                <a:effectLst/>
              </a:rPr>
              <a:t> de </a:t>
            </a:r>
            <a:r>
              <a:rPr lang="en-US" sz="1300" dirty="0" err="1">
                <a:solidFill>
                  <a:schemeClr val="tx1">
                    <a:lumMod val="75000"/>
                    <a:lumOff val="25000"/>
                  </a:schemeClr>
                </a:solidFill>
                <a:effectLst/>
              </a:rPr>
              <a:t>sesión</a:t>
            </a:r>
            <a:r>
              <a:rPr lang="en-US" sz="1300" dirty="0">
                <a:solidFill>
                  <a:schemeClr val="tx1">
                    <a:lumMod val="75000"/>
                    <a:lumOff val="25000"/>
                  </a:schemeClr>
                </a:solidFill>
                <a:effectLst/>
              </a:rPr>
              <a:t>.</a:t>
            </a:r>
          </a:p>
          <a:p>
            <a:pPr marL="228600" indent="-228600" defTabSz="914400">
              <a:lnSpc>
                <a:spcPct val="90000"/>
              </a:lnSpc>
              <a:spcAft>
                <a:spcPts val="600"/>
              </a:spcAft>
              <a:buClr>
                <a:schemeClr val="accent1"/>
              </a:buClr>
              <a:buFont typeface="Calibri" panose="020F0502020204030204" pitchFamily="34" charset="0"/>
              <a:buAutoNum type="arabicParenR"/>
            </a:pPr>
            <a:endParaRPr lang="en-US" sz="13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pPr>
            <a:endParaRPr lang="en-US" sz="1300" dirty="0">
              <a:solidFill>
                <a:schemeClr val="tx1">
                  <a:lumMod val="75000"/>
                  <a:lumOff val="25000"/>
                </a:schemeClr>
              </a:solidFill>
              <a:effectLst/>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642821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Enero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297231" y="398929"/>
            <a:ext cx="7491355" cy="6060141"/>
          </a:xfrm>
          <a:prstGeom prst="rect">
            <a:avLst/>
          </a:prstGeom>
        </p:spPr>
        <p:txBody>
          <a:bodyPr vert="horz" lIns="0" tIns="45720" rIns="0" bIns="45720" rtlCol="0" anchor="ctr">
            <a:normAutofit fontScale="25000" lnSpcReduction="20000"/>
          </a:bodyPr>
          <a:lstStyle/>
          <a:p>
            <a:r>
              <a:rPr lang="es-ES" sz="5200" b="1" u="sng" dirty="0">
                <a:effectLst/>
                <a:latin typeface="+mj-lt"/>
                <a:ea typeface="Calibri" panose="020F0502020204030204" pitchFamily="34" charset="0"/>
                <a:cs typeface="Calibri" panose="020F0502020204030204" pitchFamily="34" charset="0"/>
              </a:rPr>
              <a:t>Sesión del 11/enero/2022:</a:t>
            </a:r>
          </a:p>
          <a:p>
            <a:endParaRPr lang="es-CL" sz="52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200" dirty="0">
                <a:effectLst/>
                <a:latin typeface="+mj-lt"/>
                <a:ea typeface="Calibri" panose="020F0502020204030204" pitchFamily="34" charset="0"/>
                <a:cs typeface="Times New Roman" panose="02020603050405020304" pitchFamily="18" charset="0"/>
              </a:rPr>
              <a:t>1) Apertura de la sesión, a cargo de Director Taller.</a:t>
            </a:r>
            <a:endParaRPr lang="es-CL" sz="5200" dirty="0">
              <a:effectLst/>
              <a:latin typeface="+mj-lt"/>
              <a:ea typeface="Calibri" panose="020F0502020204030204" pitchFamily="34" charset="0"/>
              <a:cs typeface="Times New Roman" panose="02020603050405020304" pitchFamily="18" charset="0"/>
            </a:endParaRPr>
          </a:p>
          <a:p>
            <a:pPr marL="114300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Times New Roman" panose="02020603050405020304" pitchFamily="18" charset="0"/>
              </a:rPr>
              <a:t>2) Se trata futura publicación de antología del Taller, definiéndose una cantidad de 10 páginas por integrante, más 1 página de presentación con fotografía.</a:t>
            </a:r>
            <a:endParaRPr lang="es-CL" sz="5200" dirty="0">
              <a:effectLst/>
              <a:latin typeface="+mj-lt"/>
              <a:ea typeface="Calibri" panose="020F0502020204030204" pitchFamily="34" charset="0"/>
              <a:cs typeface="Times New Roman" panose="02020603050405020304" pitchFamily="18" charset="0"/>
            </a:endParaRPr>
          </a:p>
          <a:p>
            <a:pPr marL="914400" indent="-914400">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Times New Roman" panose="02020603050405020304" pitchFamily="18" charset="0"/>
              </a:rPr>
              <a:t>3) Participación de Poeta invitado Juan Santander Leal.</a:t>
            </a:r>
          </a:p>
          <a:p>
            <a:pPr marL="914400" lvl="0" indent="-914400" algn="just">
              <a:buClr>
                <a:schemeClr val="accent1"/>
              </a:buClr>
              <a:buFont typeface="+mj-lt"/>
              <a:buAutoNum type="arabicParenR"/>
            </a:pPr>
            <a:endParaRPr lang="es-CL" sz="5200" dirty="0">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Times New Roman" panose="02020603050405020304" pitchFamily="18" charset="0"/>
              </a:rPr>
              <a:t>4) Lectura de poemas por parte de poeta invitado, de su libro </a:t>
            </a:r>
            <a:r>
              <a:rPr lang="es-ES" sz="5200" i="1" dirty="0">
                <a:effectLst/>
                <a:latin typeface="+mj-lt"/>
                <a:ea typeface="Calibri" panose="020F0502020204030204" pitchFamily="34" charset="0"/>
                <a:cs typeface="Times New Roman" panose="02020603050405020304" pitchFamily="18" charset="0"/>
              </a:rPr>
              <a:t>“Sed y sal”,</a:t>
            </a:r>
            <a:r>
              <a:rPr lang="es-ES" sz="5200" dirty="0">
                <a:effectLst/>
                <a:latin typeface="+mj-lt"/>
                <a:ea typeface="Calibri" panose="020F0502020204030204" pitchFamily="34" charset="0"/>
                <a:cs typeface="Times New Roman" panose="02020603050405020304" pitchFamily="18" charset="0"/>
              </a:rPr>
              <a:t> (Ediciones Overol, 2020), y </a:t>
            </a:r>
            <a:r>
              <a:rPr lang="es-ES" sz="5200" i="1" dirty="0">
                <a:effectLst/>
                <a:latin typeface="+mj-lt"/>
                <a:ea typeface="Calibri" panose="020F0502020204030204" pitchFamily="34" charset="0"/>
                <a:cs typeface="Times New Roman" panose="02020603050405020304" pitchFamily="18" charset="0"/>
              </a:rPr>
              <a:t>“Nueve lugares”</a:t>
            </a:r>
            <a:r>
              <a:rPr lang="es-ES" sz="5200" dirty="0">
                <a:effectLst/>
                <a:latin typeface="+mj-lt"/>
                <a:ea typeface="Calibri" panose="020F0502020204030204" pitchFamily="34" charset="0"/>
                <a:cs typeface="Times New Roman" panose="02020603050405020304" pitchFamily="18" charset="0"/>
              </a:rPr>
              <a:t> (</a:t>
            </a:r>
            <a:r>
              <a:rPr lang="es-ES" sz="5200" dirty="0" err="1">
                <a:effectLst/>
                <a:latin typeface="+mj-lt"/>
                <a:ea typeface="Calibri" panose="020F0502020204030204" pitchFamily="34" charset="0"/>
                <a:cs typeface="Times New Roman" panose="02020603050405020304" pitchFamily="18" charset="0"/>
              </a:rPr>
              <a:t>plaquette</a:t>
            </a:r>
            <a:r>
              <a:rPr lang="es-ES" sz="5200" dirty="0">
                <a:effectLst/>
                <a:latin typeface="+mj-lt"/>
                <a:ea typeface="Calibri" panose="020F0502020204030204" pitchFamily="34" charset="0"/>
                <a:cs typeface="Times New Roman" panose="02020603050405020304" pitchFamily="18" charset="0"/>
              </a:rPr>
              <a:t>, Editorial Cuadro de Tiza, 2017).</a:t>
            </a:r>
          </a:p>
          <a:p>
            <a:pPr marL="914400" lvl="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a:buClr>
                <a:schemeClr val="accent1"/>
              </a:buClr>
            </a:pPr>
            <a:r>
              <a:rPr lang="es-ES" sz="5200" dirty="0">
                <a:latin typeface="+mj-lt"/>
                <a:ea typeface="Calibri" panose="020F0502020204030204" pitchFamily="34" charset="0"/>
                <a:cs typeface="Times New Roman" panose="02020603050405020304" pitchFamily="18" charset="0"/>
              </a:rPr>
              <a:t>5) I</a:t>
            </a:r>
            <a:r>
              <a:rPr lang="es-ES" sz="5200" dirty="0">
                <a:effectLst/>
                <a:latin typeface="+mj-lt"/>
                <a:ea typeface="Calibri" panose="020F0502020204030204" pitchFamily="34" charset="0"/>
                <a:cs typeface="Times New Roman" panose="02020603050405020304" pitchFamily="18" charset="0"/>
              </a:rPr>
              <a:t>ntercalado con opiniones y preguntas.</a:t>
            </a:r>
          </a:p>
          <a:p>
            <a:pPr marL="914400" indent="-914400">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200" dirty="0">
                <a:effectLst/>
                <a:latin typeface="+mj-lt"/>
                <a:ea typeface="Calibri" panose="020F0502020204030204" pitchFamily="34" charset="0"/>
                <a:cs typeface="Times New Roman" panose="02020603050405020304" pitchFamily="18" charset="0"/>
              </a:rPr>
              <a:t>6) Agradecimientos y despedida de Poeta invitado, Juan Santander Leal.</a:t>
            </a:r>
          </a:p>
          <a:p>
            <a:pPr marL="91440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Times New Roman" panose="02020603050405020304" pitchFamily="18" charset="0"/>
              </a:rPr>
              <a:t>7) Cierre.</a:t>
            </a:r>
          </a:p>
          <a:p>
            <a:pPr marL="914400" lvl="0" indent="-914400" algn="just">
              <a:buClr>
                <a:schemeClr val="accent1"/>
              </a:buClr>
              <a:buFont typeface="+mj-lt"/>
              <a:buAutoNum type="arabicParenR"/>
            </a:pPr>
            <a:endParaRPr lang="es-CL" sz="56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600" b="1" u="none" strike="noStrike" dirty="0">
                <a:effectLst/>
                <a:latin typeface="+mj-lt"/>
                <a:ea typeface="Calibri" panose="020F0502020204030204" pitchFamily="34" charset="0"/>
                <a:cs typeface="Calibri" panose="020F0502020204030204" pitchFamily="34" charset="0"/>
              </a:rPr>
              <a:t> </a:t>
            </a:r>
            <a:endParaRPr lang="es-CL" sz="56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200" b="1" u="sng" dirty="0">
                <a:effectLst/>
                <a:latin typeface="+mj-lt"/>
                <a:ea typeface="Calibri" panose="020F0502020204030204" pitchFamily="34" charset="0"/>
                <a:cs typeface="Calibri" panose="020F0502020204030204" pitchFamily="34" charset="0"/>
              </a:rPr>
              <a:t>Sesión del 18/enero/2022:</a:t>
            </a:r>
            <a:endParaRPr lang="es-CL" sz="52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200" dirty="0">
                <a:effectLst/>
                <a:latin typeface="+mj-lt"/>
                <a:ea typeface="Calibri" panose="020F0502020204030204" pitchFamily="34" charset="0"/>
                <a:cs typeface="Calibri" panose="020F0502020204030204" pitchFamily="34" charset="0"/>
              </a:rPr>
              <a:t> </a:t>
            </a:r>
            <a:endParaRPr lang="es-CL" sz="5200" dirty="0">
              <a:effectLst/>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Calibri" panose="020F0502020204030204" pitchFamily="34" charset="0"/>
              </a:rPr>
              <a:t>1) Apertura de la sesión, a cargo de Director Taller. </a:t>
            </a:r>
          </a:p>
          <a:p>
            <a:pPr marL="914400" lvl="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lvl="0" algn="just">
              <a:buClr>
                <a:schemeClr val="accent1"/>
              </a:buClr>
            </a:pPr>
            <a:r>
              <a:rPr lang="es-ES" sz="5200" dirty="0">
                <a:effectLst/>
                <a:latin typeface="+mj-lt"/>
                <a:ea typeface="Calibri" panose="020F0502020204030204" pitchFamily="34" charset="0"/>
                <a:cs typeface="Calibri" panose="020F0502020204030204" pitchFamily="34" charset="0"/>
              </a:rPr>
              <a:t>2) Se trata la poesía de carácter erótica, exponiéndose sus particularidades, y comentándose autores y ejemplos de poemas, antes de dar inicio a la lectura de este tipo de poemas, de parte de los integrantes del Taller.</a:t>
            </a:r>
          </a:p>
          <a:p>
            <a:pPr marL="914400" lvl="0" indent="-914400" algn="just">
              <a:buClr>
                <a:schemeClr val="accent1"/>
              </a:buClr>
              <a:buFont typeface="+mj-lt"/>
              <a:buAutoNum type="arabicParenR"/>
            </a:pPr>
            <a:endParaRPr lang="es-ES" sz="5200" dirty="0">
              <a:effectLst/>
              <a:latin typeface="+mj-lt"/>
              <a:ea typeface="Calibri" panose="020F0502020204030204" pitchFamily="34" charset="0"/>
              <a:cs typeface="Calibri" panose="020F0502020204030204" pitchFamily="34" charset="0"/>
            </a:endParaRPr>
          </a:p>
          <a:p>
            <a:pPr lvl="0" algn="just">
              <a:buClr>
                <a:schemeClr val="accent1"/>
              </a:buClr>
            </a:pPr>
            <a:r>
              <a:rPr lang="es-ES" sz="5200" dirty="0">
                <a:effectLst/>
                <a:latin typeface="+mj-lt"/>
                <a:ea typeface="Calibri" panose="020F0502020204030204" pitchFamily="34" charset="0"/>
                <a:cs typeface="Calibri" panose="020F0502020204030204" pitchFamily="34" charset="0"/>
              </a:rPr>
              <a:t>3) Ronda e comentarios.</a:t>
            </a:r>
          </a:p>
          <a:p>
            <a:pPr marL="914400" lvl="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algn="just">
              <a:buClr>
                <a:schemeClr val="accent1"/>
              </a:buClr>
            </a:pPr>
            <a:r>
              <a:rPr lang="es-ES" sz="5200" dirty="0">
                <a:effectLst/>
                <a:latin typeface="+mj-lt"/>
                <a:ea typeface="Calibri" panose="020F0502020204030204" pitchFamily="34" charset="0"/>
                <a:cs typeface="Calibri" panose="020F0502020204030204" pitchFamily="34" charset="0"/>
              </a:rPr>
              <a:t>4) Presentación de poemas eróticos, parte de cada integrante.</a:t>
            </a:r>
          </a:p>
          <a:p>
            <a:pPr marL="914400" indent="-914400" algn="just">
              <a:buClr>
                <a:schemeClr val="accent1"/>
              </a:buClr>
              <a:buFont typeface="+mj-lt"/>
              <a:buAutoNum type="arabicParenR"/>
            </a:pPr>
            <a:endParaRPr lang="es-ES" sz="5200" dirty="0">
              <a:effectLst/>
              <a:latin typeface="+mj-lt"/>
              <a:ea typeface="Calibri" panose="020F0502020204030204" pitchFamily="34" charset="0"/>
              <a:cs typeface="Calibri" panose="020F0502020204030204" pitchFamily="34" charset="0"/>
            </a:endParaRPr>
          </a:p>
          <a:p>
            <a:pPr algn="just">
              <a:buClr>
                <a:schemeClr val="accent1"/>
              </a:buClr>
            </a:pPr>
            <a:r>
              <a:rPr lang="es-ES" sz="5200" dirty="0">
                <a:effectLst/>
                <a:latin typeface="+mj-lt"/>
                <a:ea typeface="Calibri" panose="020F0502020204030204" pitchFamily="34" charset="0"/>
                <a:cs typeface="Calibri" panose="020F0502020204030204" pitchFamily="34" charset="0"/>
              </a:rPr>
              <a:t>5) Análisis y ronda de opiniones.</a:t>
            </a:r>
          </a:p>
          <a:p>
            <a:pPr marL="914400" indent="-914400" algn="just">
              <a:buClr>
                <a:schemeClr val="accent1"/>
              </a:buClr>
              <a:buFont typeface="+mj-lt"/>
              <a:buAutoNum type="arabicParenR"/>
            </a:pPr>
            <a:endParaRPr lang="es-CL" sz="5200" dirty="0">
              <a:effectLst/>
              <a:latin typeface="+mj-lt"/>
              <a:ea typeface="Calibri" panose="020F0502020204030204" pitchFamily="34" charset="0"/>
              <a:cs typeface="Times New Roman" panose="02020603050405020304" pitchFamily="18" charset="0"/>
            </a:endParaRPr>
          </a:p>
          <a:p>
            <a:pPr>
              <a:buClr>
                <a:schemeClr val="accent1"/>
              </a:buClr>
            </a:pPr>
            <a:r>
              <a:rPr lang="es-ES" sz="5200" dirty="0">
                <a:effectLst/>
                <a:latin typeface="+mj-lt"/>
                <a:ea typeface="Calibri" panose="020F0502020204030204" pitchFamily="34" charset="0"/>
                <a:cs typeface="Calibri" panose="020F0502020204030204" pitchFamily="34" charset="0"/>
              </a:rPr>
              <a:t>6) Cierre de sesión.</a:t>
            </a:r>
            <a:endParaRPr lang="es-CL" sz="5200" dirty="0">
              <a:effectLst/>
              <a:latin typeface="+mj-lt"/>
              <a:ea typeface="Calibri" panose="020F0502020204030204" pitchFamily="34" charset="0"/>
              <a:cs typeface="Times New Roman" panose="02020603050405020304" pitchFamily="18" charset="0"/>
            </a:endParaRPr>
          </a:p>
          <a:p>
            <a:pPr algn="just"/>
            <a:r>
              <a:rPr lang="es-CL" sz="4400" dirty="0">
                <a:effectLst/>
                <a:latin typeface="+mj-lt"/>
                <a:ea typeface="Calibri" panose="020F0502020204030204" pitchFamily="34" charset="0"/>
                <a:cs typeface="Calibri" panose="020F0502020204030204" pitchFamily="34" charset="0"/>
              </a:rPr>
              <a:t> </a:t>
            </a:r>
            <a:endParaRPr lang="es-CL" sz="4400" dirty="0">
              <a:effectLst/>
              <a:latin typeface="+mj-lt"/>
              <a:ea typeface="Calibri" panose="020F0502020204030204" pitchFamily="34" charset="0"/>
              <a:cs typeface="Times New Roman" panose="02020603050405020304" pitchFamily="18" charset="0"/>
            </a:endParaRPr>
          </a:p>
          <a:p>
            <a:pPr marL="228600" indent="-228600" defTabSz="914400">
              <a:lnSpc>
                <a:spcPct val="90000"/>
              </a:lnSpc>
              <a:spcAft>
                <a:spcPts val="600"/>
              </a:spcAft>
              <a:buClr>
                <a:schemeClr val="accent1"/>
              </a:buClr>
              <a:buFont typeface="Calibri" panose="020F0502020204030204" pitchFamily="34" charset="0"/>
              <a:buAutoNum type="arabicParenR"/>
            </a:pPr>
            <a:endParaRPr lang="en-US" sz="16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pPr>
            <a:endParaRPr lang="en-US" sz="1300" dirty="0">
              <a:solidFill>
                <a:schemeClr val="tx1">
                  <a:lumMod val="75000"/>
                  <a:lumOff val="25000"/>
                </a:schemeClr>
              </a:solidFill>
              <a:effectLst/>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451569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Enero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297231" y="398929"/>
            <a:ext cx="7491355" cy="6060141"/>
          </a:xfrm>
          <a:prstGeom prst="rect">
            <a:avLst/>
          </a:prstGeom>
        </p:spPr>
        <p:txBody>
          <a:bodyPr vert="horz" lIns="0" tIns="45720" rIns="0" bIns="45720" rtlCol="0" anchor="ctr">
            <a:normAutofit/>
          </a:bodyPr>
          <a:lstStyle/>
          <a:p>
            <a:r>
              <a:rPr lang="es-MX" sz="1300" b="1" u="sng" dirty="0">
                <a:effectLst/>
                <a:latin typeface="+mj-lt"/>
                <a:ea typeface="Calibri" panose="020F0502020204030204" pitchFamily="34" charset="0"/>
                <a:cs typeface="Calibri" panose="020F0502020204030204" pitchFamily="34" charset="0"/>
              </a:rPr>
              <a:t>Sesión del 25/enero/2022:</a:t>
            </a:r>
          </a:p>
          <a:p>
            <a:endParaRPr lang="es-MX" sz="1300" dirty="0">
              <a:effectLst/>
              <a:latin typeface="+mj-lt"/>
              <a:ea typeface="Calibri" panose="020F0502020204030204" pitchFamily="34" charset="0"/>
              <a:cs typeface="Calibri" panose="020F0502020204030204" pitchFamily="34" charset="0"/>
            </a:endParaRPr>
          </a:p>
          <a:p>
            <a:r>
              <a:rPr lang="es-MX" sz="1300" dirty="0">
                <a:effectLst/>
                <a:latin typeface="+mj-lt"/>
                <a:ea typeface="Calibri" panose="020F0502020204030204" pitchFamily="34" charset="0"/>
                <a:cs typeface="Calibri" panose="020F0502020204030204" pitchFamily="34" charset="0"/>
              </a:rPr>
              <a:t>1) Apertura de la sesión, a cargo de Director Taller.</a:t>
            </a:r>
          </a:p>
          <a:p>
            <a:endParaRPr lang="es-MX" sz="1300" dirty="0">
              <a:effectLst/>
              <a:latin typeface="+mj-lt"/>
              <a:ea typeface="Calibri" panose="020F0502020204030204" pitchFamily="34" charset="0"/>
              <a:cs typeface="Calibri" panose="020F0502020204030204" pitchFamily="34" charset="0"/>
            </a:endParaRPr>
          </a:p>
          <a:p>
            <a:r>
              <a:rPr lang="es-MX" sz="1300" dirty="0">
                <a:effectLst/>
                <a:latin typeface="+mj-lt"/>
                <a:ea typeface="Calibri" panose="020F0502020204030204" pitchFamily="34" charset="0"/>
                <a:cs typeface="Calibri" panose="020F0502020204030204" pitchFamily="34" charset="0"/>
              </a:rPr>
              <a:t>2) Sesión dedicada exclusivamente a la lectura de poemas de cada integrante, con el respectivo análisis y comentarios de parte del Taller.</a:t>
            </a:r>
          </a:p>
          <a:p>
            <a:endParaRPr lang="es-MX" sz="1300" dirty="0">
              <a:effectLst/>
              <a:latin typeface="+mj-lt"/>
              <a:ea typeface="Calibri" panose="020F0502020204030204" pitchFamily="34" charset="0"/>
              <a:cs typeface="Calibri" panose="020F0502020204030204" pitchFamily="34" charset="0"/>
            </a:endParaRPr>
          </a:p>
          <a:p>
            <a:r>
              <a:rPr lang="es-MX" sz="1300" b="1" dirty="0">
                <a:latin typeface="+mj-lt"/>
                <a:ea typeface="Calibri" panose="020F0502020204030204" pitchFamily="34" charset="0"/>
                <a:cs typeface="Calibri" panose="020F0502020204030204" pitchFamily="34" charset="0"/>
              </a:rPr>
              <a:t>3) </a:t>
            </a:r>
            <a:r>
              <a:rPr lang="es-MX" sz="1300" b="1" dirty="0">
                <a:effectLst/>
                <a:latin typeface="+mj-lt"/>
                <a:ea typeface="Calibri" panose="020F0502020204030204" pitchFamily="34" charset="0"/>
                <a:cs typeface="Calibri" panose="020F0502020204030204" pitchFamily="34" charset="0"/>
              </a:rPr>
              <a:t>Se señala que el Taller entrará en receso en el mes de febrero, retomándose las sesiones, a contar del día martes 01 de marzo de 2022.</a:t>
            </a:r>
          </a:p>
          <a:p>
            <a:r>
              <a:rPr lang="es-MX" sz="1300" dirty="0">
                <a:effectLst/>
                <a:latin typeface="+mj-lt"/>
                <a:ea typeface="Calibri" panose="020F0502020204030204" pitchFamily="34" charset="0"/>
                <a:cs typeface="Calibri" panose="020F0502020204030204" pitchFamily="34" charset="0"/>
              </a:rPr>
              <a:t> </a:t>
            </a:r>
          </a:p>
          <a:p>
            <a:r>
              <a:rPr lang="es-MX" sz="1300" dirty="0">
                <a:effectLst/>
                <a:latin typeface="+mj-lt"/>
                <a:ea typeface="Calibri" panose="020F0502020204030204" pitchFamily="34" charset="0"/>
                <a:cs typeface="Calibri" panose="020F0502020204030204" pitchFamily="34" charset="0"/>
              </a:rPr>
              <a:t>4) Cierre de sesión.</a:t>
            </a:r>
          </a:p>
          <a:p>
            <a:pPr marL="228600" indent="-228600" defTabSz="914400">
              <a:lnSpc>
                <a:spcPct val="90000"/>
              </a:lnSpc>
              <a:spcAft>
                <a:spcPts val="600"/>
              </a:spcAft>
              <a:buClr>
                <a:schemeClr val="accent1"/>
              </a:buClr>
              <a:buFont typeface="Calibri" panose="020F0502020204030204" pitchFamily="34" charset="0"/>
              <a:buAutoNum type="arabicParenR"/>
            </a:pPr>
            <a:endParaRPr lang="en-US" sz="16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pPr>
            <a:endParaRPr lang="en-US" sz="1300" dirty="0">
              <a:solidFill>
                <a:schemeClr val="tx1">
                  <a:lumMod val="75000"/>
                  <a:lumOff val="25000"/>
                </a:schemeClr>
              </a:solidFill>
              <a:effectLst/>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45086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C4C751-2B46-4110-A1C3-D1FA9BCAB150}"/>
              </a:ext>
            </a:extLst>
          </p:cNvPr>
          <p:cNvSpPr>
            <a:spLocks noGrp="1"/>
          </p:cNvSpPr>
          <p:nvPr>
            <p:ph type="title"/>
          </p:nvPr>
        </p:nvSpPr>
        <p:spPr>
          <a:xfrm>
            <a:off x="435222" y="2759909"/>
            <a:ext cx="3659246" cy="2926080"/>
          </a:xfrm>
        </p:spPr>
        <p:txBody>
          <a:bodyPr vert="horz" lIns="91440" tIns="45720" rIns="91440" bIns="45720" rtlCol="0" anchor="b">
            <a:normAutofit fontScale="90000"/>
          </a:bodyPr>
          <a:lstStyle/>
          <a:p>
            <a:r>
              <a:rPr lang="en-US" sz="5400" dirty="0" err="1">
                <a:solidFill>
                  <a:schemeClr val="bg1"/>
                </a:solidFill>
              </a:rPr>
              <a:t>Registro</a:t>
            </a:r>
            <a:r>
              <a:rPr lang="en-US" sz="5400" dirty="0">
                <a:solidFill>
                  <a:schemeClr val="bg1"/>
                </a:solidFill>
              </a:rPr>
              <a:t> de </a:t>
            </a:r>
            <a:r>
              <a:rPr lang="en-US" sz="5400" dirty="0" err="1">
                <a:solidFill>
                  <a:schemeClr val="bg1"/>
                </a:solidFill>
              </a:rPr>
              <a:t>clases</a:t>
            </a:r>
            <a:r>
              <a:rPr lang="en-US" sz="5400" dirty="0">
                <a:solidFill>
                  <a:schemeClr val="bg1"/>
                </a:solidFill>
              </a:rPr>
              <a:t> de Taller </a:t>
            </a:r>
            <a:r>
              <a:rPr lang="en-US" sz="5400" dirty="0" err="1">
                <a:solidFill>
                  <a:schemeClr val="bg1"/>
                </a:solidFill>
              </a:rPr>
              <a:t>Botella</a:t>
            </a:r>
            <a:r>
              <a:rPr lang="en-US" sz="5400" dirty="0">
                <a:solidFill>
                  <a:schemeClr val="bg1"/>
                </a:solidFill>
              </a:rPr>
              <a:t> al Mar </a:t>
            </a:r>
            <a:r>
              <a:rPr lang="en-US" sz="5400" dirty="0" err="1">
                <a:solidFill>
                  <a:schemeClr val="bg1"/>
                </a:solidFill>
              </a:rPr>
              <a:t>durante</a:t>
            </a:r>
            <a:r>
              <a:rPr lang="en-US" sz="5400" dirty="0">
                <a:solidFill>
                  <a:schemeClr val="bg1"/>
                </a:solidFill>
              </a:rPr>
              <a:t> </a:t>
            </a:r>
            <a:r>
              <a:rPr lang="en-US" sz="5400" dirty="0" err="1">
                <a:solidFill>
                  <a:schemeClr val="bg1"/>
                </a:solidFill>
              </a:rPr>
              <a:t>enero</a:t>
            </a:r>
            <a:r>
              <a:rPr lang="en-US" sz="5400" dirty="0">
                <a:solidFill>
                  <a:schemeClr val="bg1"/>
                </a:solidFill>
              </a:rPr>
              <a:t> de 2022</a:t>
            </a:r>
          </a:p>
        </p:txBody>
      </p:sp>
      <p:sp>
        <p:nvSpPr>
          <p:cNvPr id="57" name="Rectangle 5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689D9ABB-AF8A-4C8F-B53B-48578A2F588F}"/>
              </a:ext>
            </a:extLst>
          </p:cNvPr>
          <p:cNvSpPr txBox="1"/>
          <p:nvPr/>
        </p:nvSpPr>
        <p:spPr>
          <a:xfrm>
            <a:off x="5582794" y="3450145"/>
            <a:ext cx="22807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04/enero/2022</a:t>
            </a:r>
          </a:p>
        </p:txBody>
      </p:sp>
      <p:sp>
        <p:nvSpPr>
          <p:cNvPr id="14" name="CuadroTexto 13">
            <a:extLst>
              <a:ext uri="{FF2B5EF4-FFF2-40B4-BE49-F238E27FC236}">
                <a16:creationId xmlns:a16="http://schemas.microsoft.com/office/drawing/2014/main" id="{F0693F60-F20B-4FB9-9C23-8DB05435054E}"/>
              </a:ext>
            </a:extLst>
          </p:cNvPr>
          <p:cNvSpPr txBox="1"/>
          <p:nvPr/>
        </p:nvSpPr>
        <p:spPr>
          <a:xfrm>
            <a:off x="5775146" y="6144797"/>
            <a:ext cx="303746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25/enero/2022</a:t>
            </a: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ED182E04-C28F-4241-81E4-8F921CED75AF}"/>
              </a:ext>
            </a:extLst>
          </p:cNvPr>
          <p:cNvSpPr txBox="1"/>
          <p:nvPr/>
        </p:nvSpPr>
        <p:spPr>
          <a:xfrm>
            <a:off x="8908783" y="5604789"/>
            <a:ext cx="287634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11/enero/2022 con la invitación del poeta Juan Santander Leal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B93CBD8-B7E0-4C1E-B508-AF5ABC4627E5}"/>
              </a:ext>
            </a:extLst>
          </p:cNvPr>
          <p:cNvSpPr txBox="1"/>
          <p:nvPr/>
        </p:nvSpPr>
        <p:spPr>
          <a:xfrm>
            <a:off x="9322253" y="2116982"/>
            <a:ext cx="25190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18/enero/2022 </a:t>
            </a: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1" name="Imagen 20">
            <a:extLst>
              <a:ext uri="{FF2B5EF4-FFF2-40B4-BE49-F238E27FC236}">
                <a16:creationId xmlns:a16="http://schemas.microsoft.com/office/drawing/2014/main" id="{D285A860-6002-4ABC-B906-4B83F37D3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43" b="7900"/>
          <a:stretch/>
        </p:blipFill>
        <p:spPr bwMode="auto">
          <a:xfrm>
            <a:off x="5027338" y="1075158"/>
            <a:ext cx="3530870" cy="2191000"/>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BD345335-106B-4E06-BBFA-7B594FE57263}"/>
              </a:ext>
            </a:extLst>
          </p:cNvPr>
          <p:cNvPicPr>
            <a:picLocks noChangeAspect="1"/>
          </p:cNvPicPr>
          <p:nvPr/>
        </p:nvPicPr>
        <p:blipFill>
          <a:blip r:embed="rId4"/>
          <a:stretch>
            <a:fillRect/>
          </a:stretch>
        </p:blipFill>
        <p:spPr>
          <a:xfrm>
            <a:off x="8894463" y="3220326"/>
            <a:ext cx="2876349" cy="2374037"/>
          </a:xfrm>
          <a:prstGeom prst="rect">
            <a:avLst/>
          </a:prstGeom>
        </p:spPr>
      </p:pic>
      <p:pic>
        <p:nvPicPr>
          <p:cNvPr id="23" name="Imagen 22">
            <a:extLst>
              <a:ext uri="{FF2B5EF4-FFF2-40B4-BE49-F238E27FC236}">
                <a16:creationId xmlns:a16="http://schemas.microsoft.com/office/drawing/2014/main" id="{A3172CC4-4AAA-49E4-860F-89025DBC8C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74" b="7085"/>
          <a:stretch/>
        </p:blipFill>
        <p:spPr bwMode="auto">
          <a:xfrm>
            <a:off x="5085937" y="4318313"/>
            <a:ext cx="3415978" cy="1814448"/>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54D906F3-1872-4FE3-86AB-0407DCF385C4}"/>
              </a:ext>
            </a:extLst>
          </p:cNvPr>
          <p:cNvPicPr>
            <a:picLocks noChangeAspect="1"/>
          </p:cNvPicPr>
          <p:nvPr/>
        </p:nvPicPr>
        <p:blipFill>
          <a:blip r:embed="rId6"/>
          <a:stretch>
            <a:fillRect/>
          </a:stretch>
        </p:blipFill>
        <p:spPr>
          <a:xfrm>
            <a:off x="8908783" y="608592"/>
            <a:ext cx="2863988" cy="1516046"/>
          </a:xfrm>
          <a:prstGeom prst="rect">
            <a:avLst/>
          </a:prstGeom>
        </p:spPr>
      </p:pic>
    </p:spTree>
    <p:extLst>
      <p:ext uri="{BB962C8B-B14F-4D97-AF65-F5344CB8AC3E}">
        <p14:creationId xmlns:p14="http://schemas.microsoft.com/office/powerpoint/2010/main" val="3949469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Marzo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351019" y="643466"/>
            <a:ext cx="6895973" cy="5225628"/>
          </a:xfrm>
          <a:prstGeom prst="rect">
            <a:avLst/>
          </a:prstGeom>
        </p:spPr>
        <p:txBody>
          <a:bodyPr vert="horz" lIns="0" tIns="45720" rIns="0" bIns="45720" rtlCol="0" anchor="ctr">
            <a:normAutofit/>
          </a:bodyPr>
          <a:lstStyle/>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171450" marR="0" lvl="0" indent="-17145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MODALIDAD: VIDEOCONFERENCIA.</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 </a:t>
            </a:r>
          </a:p>
          <a:p>
            <a:pPr marL="171450" marR="0" lvl="0" indent="-17145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PLATAFORMA: GOOGLE MEET.</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 </a:t>
            </a:r>
          </a:p>
          <a:p>
            <a:pPr marL="171450" marR="0" lvl="0" indent="-17145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HORARIO: MARTES, DE 20:00 A 22:00 HRS.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300" b="1" i="0" u="sng"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 </a:t>
            </a:r>
            <a:r>
              <a:rPr kumimoji="0" lang="es-MX" sz="1300" b="1" i="0" u="sng"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Sesión del 01/marzo/2022:</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1) Apertura de la sesión, a cargo de Director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2) Director del Taller, entrega mensaje de bienvenida, luego del receso del mes de febrero durante el cual el Taller se mantuvo en receso, así como mención de los objetivos propuestos para el presente año por parte de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3) Presentación de poemas propios de cada integrante del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4) Ronda de análisis y comentarios.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5) Cierre de sesión.</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026001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Marzo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351019" y="643466"/>
            <a:ext cx="6895973" cy="5225628"/>
          </a:xfrm>
          <a:prstGeom prst="rect">
            <a:avLst/>
          </a:prstGeom>
        </p:spPr>
        <p:txBody>
          <a:bodyPr vert="horz" lIns="0" tIns="45720" rIns="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rPr>
              <a:t>Sesión del 07/marzo/2022:</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1) Se participa en la Actividad literaria telemática, desarrollada a través de plataforma </a:t>
            </a:r>
            <a:r>
              <a:rPr kumimoji="0" lang="es-MX" sz="5200" i="0" u="none" strike="noStrike" kern="1200" cap="none" spc="0" normalizeH="0" baseline="0" noProof="0" dirty="0" err="1">
                <a:ln>
                  <a:noFill/>
                </a:ln>
                <a:solidFill>
                  <a:prstClr val="white">
                    <a:lumMod val="75000"/>
                    <a:lumOff val="25000"/>
                  </a:prstClr>
                </a:solidFill>
                <a:effectLst/>
                <a:uLnTx/>
                <a:uFillTx/>
                <a:latin typeface="+mj-lt"/>
                <a:ea typeface="+mn-ea"/>
                <a:cs typeface="+mn-cs"/>
              </a:rPr>
              <a:t>streamming</a:t>
            </a: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 “Lecturas de género 2022”, apoyando a la integrante del Taller, la poeta Edith Contador en su participación.</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2) Saludo del Director de Taller, a la organización del evento.</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lang="es-MX" sz="5200" dirty="0">
              <a:solidFill>
                <a:prstClr val="white">
                  <a:lumMod val="75000"/>
                  <a:lumOff val="25000"/>
                </a:prstClr>
              </a:solidFill>
              <a:latin typeface="+mj-lt"/>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rPr>
              <a:t>Sesión 08/marzo/2022:</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1) Apertura de la sesión, a cargo de Director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lang="es-MX" sz="5200" dirty="0">
                <a:solidFill>
                  <a:prstClr val="white">
                    <a:lumMod val="75000"/>
                    <a:lumOff val="25000"/>
                  </a:prstClr>
                </a:solidFill>
                <a:latin typeface="+mj-lt"/>
              </a:rPr>
              <a:t>2) </a:t>
            </a: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Se comenta actividad literaria emitida por plataforma </a:t>
            </a:r>
            <a:r>
              <a:rPr kumimoji="0" lang="es-MX" sz="5200" i="0" u="none" strike="noStrike" kern="1200" cap="none" spc="0" normalizeH="0" baseline="0" noProof="0" dirty="0" err="1">
                <a:ln>
                  <a:noFill/>
                </a:ln>
                <a:solidFill>
                  <a:prstClr val="white">
                    <a:lumMod val="75000"/>
                    <a:lumOff val="25000"/>
                  </a:prstClr>
                </a:solidFill>
                <a:effectLst/>
                <a:uLnTx/>
                <a:uFillTx/>
                <a:latin typeface="+mj-lt"/>
                <a:ea typeface="+mn-ea"/>
                <a:cs typeface="+mn-cs"/>
              </a:rPr>
              <a:t>streamming</a:t>
            </a: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 denominada “Lecturas de género 2022”, en donde participó con un poema la integrante Edith Contador y el Director del Taller, con un saludo de parte del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3) Se tratan aspectos referidos a la antología del Taller que se quiere publicar, como definir un cronograma de lectura de propuesta de poemas, señalándose que la próxima sesión se determinará el orden en el que cada integrante del Taller presentará su propuesta de poemas para ser incorporados a la Antología a publicar como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4) Presentación de poemas propios de cada integrante.</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5) Análisis y ronda de opiniones.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u="none" strike="noStrike" kern="1200" cap="none" spc="0" normalizeH="0" baseline="0" noProof="0" dirty="0">
                <a:ln>
                  <a:noFill/>
                </a:ln>
                <a:solidFill>
                  <a:prstClr val="white">
                    <a:lumMod val="75000"/>
                    <a:lumOff val="25000"/>
                  </a:prstClr>
                </a:solidFill>
                <a:effectLst/>
                <a:uLnTx/>
                <a:uFillTx/>
                <a:latin typeface="+mj-lt"/>
                <a:ea typeface="+mn-ea"/>
                <a:cs typeface="+mn-cs"/>
              </a:rPr>
              <a:t>6) Cierre de sesión.</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1300" b="1"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832464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Marzo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363787" y="1660472"/>
            <a:ext cx="7733402" cy="4208621"/>
          </a:xfrm>
          <a:prstGeom prst="rect">
            <a:avLst/>
          </a:prstGeom>
        </p:spPr>
        <p:txBody>
          <a:bodyPr vert="horz" lIns="0" tIns="45720" rIns="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rPr>
              <a:t>Sesión 15/marzo/2022:</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1) Apertura de la sesión, a cargo de Director Taller.</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2) Se comenta la participación del Director y las integrantes Melania Tello y Edith Contador, en la publicación del libro “ARBORIC”, que reúne a Poetas, Pintores.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3) Se define cronograma de lectura de propuesta de poemas para la Antología y su revisión, el que constará de 8 sesiones, en donde por sesión, un integrante del Taller presentará su propuesta de poemas para ser incorporados a la Antología a publicar como Taller.</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4) Las citadas sesiones quedaron definidas en el siguiente orden:</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22.03: Patricio Rebolledo.</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29.03: Melania Tello.</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05.04: José Luis Reveco.</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12.04: Edith Contador.</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19.04: Guillermo Dávalos.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26.04: Ximena Rojas.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03.05: Omar López.</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10.05: Javier Reyes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5) Se tratan temas de estructura de Antología, como el definir en forma preliminar, un número de diez páginas por cada integrante, más una hoja con presentación del mismo, así como también, se mencionan alternativas de Editoriales con las cuales iniciar contacto.</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6) Lectura de poemas de parte de algunos integrantes.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7) Análisis y ronda de opiniones.</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8) Cierre de sesión.</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73284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7796464" y="1147445"/>
            <a:ext cx="3755456" cy="2497027"/>
          </a:xfrm>
          <a:noFill/>
        </p:spPr>
        <p:txBody>
          <a:bodyPr vert="horz" lIns="91440" tIns="45720" rIns="91440" bIns="45720" rtlCol="0" anchor="b">
            <a:normAutofit/>
          </a:bodyPr>
          <a:lstStyle/>
          <a:p>
            <a:r>
              <a:rPr lang="en-US" sz="3200" b="1" dirty="0"/>
              <a:t>I. </a:t>
            </a:r>
            <a:r>
              <a:rPr lang="en-US" sz="3200" b="1" dirty="0" err="1"/>
              <a:t>Talleres</a:t>
            </a:r>
            <a:r>
              <a:rPr lang="en-US" sz="3200" b="1" dirty="0"/>
              <a:t> </a:t>
            </a:r>
            <a:r>
              <a:rPr lang="en-US" sz="3200" b="1" dirty="0" err="1"/>
              <a:t>Literarios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145117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F0FE2F9-8A9B-49E6-AB2C-29922F4AC565}"/>
              </a:ext>
            </a:extLst>
          </p:cNvPr>
          <p:cNvSpPr>
            <a:spLocks noGrp="1"/>
          </p:cNvSpPr>
          <p:nvPr>
            <p:ph type="title"/>
          </p:nvPr>
        </p:nvSpPr>
        <p:spPr>
          <a:xfrm>
            <a:off x="949047" y="643466"/>
            <a:ext cx="2771273" cy="5225627"/>
          </a:xfrm>
        </p:spPr>
        <p:txBody>
          <a:bodyPr vert="horz" lIns="91440" tIns="45720" rIns="91440" bIns="45720" rtlCol="0" anchor="ctr">
            <a:normAutofit/>
          </a:bodyPr>
          <a:lstStyle/>
          <a:p>
            <a:r>
              <a:rPr lang="en-US" sz="3600" dirty="0" err="1"/>
              <a:t>Actividades</a:t>
            </a:r>
            <a:r>
              <a:rPr lang="en-US" sz="3600" dirty="0"/>
              <a:t> taller de </a:t>
            </a:r>
            <a:r>
              <a:rPr lang="en-US" sz="3600" dirty="0" err="1"/>
              <a:t>poesía</a:t>
            </a:r>
            <a:r>
              <a:rPr lang="en-US" sz="3600" dirty="0"/>
              <a:t> </a:t>
            </a:r>
            <a:r>
              <a:rPr lang="en-US" sz="3600" dirty="0" err="1"/>
              <a:t>Botella</a:t>
            </a:r>
            <a:r>
              <a:rPr lang="en-US" sz="3600" dirty="0"/>
              <a:t> al Mar de </a:t>
            </a:r>
            <a:r>
              <a:rPr lang="en-US" sz="3600" dirty="0" err="1"/>
              <a:t>Marzo</a:t>
            </a:r>
            <a:r>
              <a:rPr lang="en-US" sz="3600" dirty="0"/>
              <a:t> de 2022:</a:t>
            </a:r>
          </a:p>
        </p:txBody>
      </p:sp>
      <p:cxnSp>
        <p:nvCxnSpPr>
          <p:cNvPr id="17" name="Straight Connector 1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373B1F8-38F4-419C-A6EB-416A17569E91}"/>
              </a:ext>
            </a:extLst>
          </p:cNvPr>
          <p:cNvSpPr txBox="1"/>
          <p:nvPr/>
        </p:nvSpPr>
        <p:spPr>
          <a:xfrm>
            <a:off x="4363787" y="1660472"/>
            <a:ext cx="7733402" cy="4208621"/>
          </a:xfrm>
          <a:prstGeom prst="rect">
            <a:avLst/>
          </a:prstGeom>
        </p:spPr>
        <p:txBody>
          <a:bodyPr vert="horz" lIns="0" tIns="45720" rIns="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rPr>
              <a:t>Sesión 22/marzo/2022:</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lang="es-MX" sz="5200" dirty="0">
                <a:solidFill>
                  <a:prstClr val="white">
                    <a:lumMod val="75000"/>
                    <a:lumOff val="25000"/>
                  </a:prstClr>
                </a:solidFill>
                <a:latin typeface="+mj-lt"/>
              </a:rPr>
              <a:t>1) </a:t>
            </a: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Apertura de la sesión, a cargo de Director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lang="es-MX" sz="5200" dirty="0">
                <a:solidFill>
                  <a:prstClr val="white">
                    <a:lumMod val="75000"/>
                    <a:lumOff val="25000"/>
                  </a:prstClr>
                </a:solidFill>
                <a:latin typeface="+mj-lt"/>
              </a:rPr>
              <a:t>2) D</a:t>
            </a: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e acuerdo con programación de lectura de propuesta de poemas para ser incorporados en la Antología del Taller a publicarse, da inicio al ciclo de lecturas el integrante Patricio Rebolledo.</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3) Análisis y ronda de opiniones sobre poemas presentados.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4) Cierre de sesión.</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lang="es-MX" sz="5200" dirty="0">
              <a:solidFill>
                <a:prstClr val="white">
                  <a:lumMod val="75000"/>
                  <a:lumOff val="25000"/>
                </a:prstClr>
              </a:solidFill>
              <a:latin typeface="+mj-lt"/>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b="1" i="0" u="sng" strike="noStrike" kern="1200" cap="none" spc="0" normalizeH="0" baseline="0" noProof="0" dirty="0">
                <a:ln>
                  <a:noFill/>
                </a:ln>
                <a:solidFill>
                  <a:prstClr val="white">
                    <a:lumMod val="75000"/>
                    <a:lumOff val="25000"/>
                  </a:prstClr>
                </a:solidFill>
                <a:effectLst/>
                <a:uLnTx/>
                <a:uFillTx/>
                <a:latin typeface="+mj-lt"/>
                <a:ea typeface="+mn-ea"/>
                <a:cs typeface="+mn-cs"/>
              </a:rPr>
              <a:t>Sesión 28/marzo/2022 (Sesión especial día lunes):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1) Apertura de la sesión, a cargo de Director Taller.</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2) Se continua con programación de lectura de propuesta de poemas para ser incorporados en la Antología del Taller a publicarse, leyendo en esta oportunidad, la integrante Melania Tello.</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3) Análisis y ronda de opiniones sobre poemas presentados.</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rPr>
              <a:t>4) Cierre de sesión.</a:t>
            </a: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120000"/>
              </a:lnSpc>
              <a:spcBef>
                <a:spcPts val="0"/>
              </a:spcBef>
              <a:spcAft>
                <a:spcPts val="600"/>
              </a:spcAft>
              <a:buClr>
                <a:srgbClr val="E48312"/>
              </a:buClr>
              <a:buSzTx/>
              <a:buFont typeface="Calibri" panose="020F0502020204030204" pitchFamily="34" charset="0"/>
              <a:buNone/>
              <a:tabLst/>
              <a:defRPr/>
            </a:pPr>
            <a:endParaRPr kumimoji="0" lang="es-MX" sz="5200" i="0" strike="noStrike" kern="1200" cap="none" spc="0" normalizeH="0" baseline="0" noProof="0" dirty="0">
              <a:ln>
                <a:noFill/>
              </a:ln>
              <a:solidFill>
                <a:prstClr val="white">
                  <a:lumMod val="75000"/>
                  <a:lumOff val="25000"/>
                </a:prstClr>
              </a:solidFill>
              <a:effectLst/>
              <a:uLnTx/>
              <a:uFillTx/>
              <a:latin typeface="+mj-lt"/>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769068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C4C751-2B46-4110-A1C3-D1FA9BCAB150}"/>
              </a:ext>
            </a:extLst>
          </p:cNvPr>
          <p:cNvSpPr>
            <a:spLocks noGrp="1"/>
          </p:cNvSpPr>
          <p:nvPr>
            <p:ph type="title"/>
          </p:nvPr>
        </p:nvSpPr>
        <p:spPr>
          <a:xfrm>
            <a:off x="435222" y="2759909"/>
            <a:ext cx="3659246" cy="2926080"/>
          </a:xfrm>
        </p:spPr>
        <p:txBody>
          <a:bodyPr vert="horz" lIns="91440" tIns="45720" rIns="91440" bIns="45720" rtlCol="0" anchor="b">
            <a:normAutofit fontScale="90000"/>
          </a:bodyPr>
          <a:lstStyle/>
          <a:p>
            <a:r>
              <a:rPr lang="en-US" sz="5400" dirty="0" err="1">
                <a:solidFill>
                  <a:schemeClr val="bg1"/>
                </a:solidFill>
              </a:rPr>
              <a:t>Registro</a:t>
            </a:r>
            <a:r>
              <a:rPr lang="en-US" sz="5400" dirty="0">
                <a:solidFill>
                  <a:schemeClr val="bg1"/>
                </a:solidFill>
              </a:rPr>
              <a:t> de </a:t>
            </a:r>
            <a:r>
              <a:rPr lang="en-US" sz="5400" dirty="0" err="1">
                <a:solidFill>
                  <a:schemeClr val="bg1"/>
                </a:solidFill>
              </a:rPr>
              <a:t>clases</a:t>
            </a:r>
            <a:r>
              <a:rPr lang="en-US" sz="5400" dirty="0">
                <a:solidFill>
                  <a:schemeClr val="bg1"/>
                </a:solidFill>
              </a:rPr>
              <a:t> de Taller </a:t>
            </a:r>
            <a:r>
              <a:rPr lang="en-US" sz="5400" dirty="0" err="1">
                <a:solidFill>
                  <a:schemeClr val="bg1"/>
                </a:solidFill>
              </a:rPr>
              <a:t>Botella</a:t>
            </a:r>
            <a:r>
              <a:rPr lang="en-US" sz="5400" dirty="0">
                <a:solidFill>
                  <a:schemeClr val="bg1"/>
                </a:solidFill>
              </a:rPr>
              <a:t> al Mar </a:t>
            </a:r>
            <a:r>
              <a:rPr lang="en-US" sz="5400" dirty="0" err="1">
                <a:solidFill>
                  <a:schemeClr val="bg1"/>
                </a:solidFill>
              </a:rPr>
              <a:t>durante</a:t>
            </a:r>
            <a:r>
              <a:rPr lang="en-US" sz="5400" dirty="0">
                <a:solidFill>
                  <a:schemeClr val="bg1"/>
                </a:solidFill>
              </a:rPr>
              <a:t> </a:t>
            </a:r>
            <a:r>
              <a:rPr lang="en-US" sz="5400" dirty="0" err="1">
                <a:solidFill>
                  <a:schemeClr val="bg1"/>
                </a:solidFill>
              </a:rPr>
              <a:t>marzo</a:t>
            </a:r>
            <a:r>
              <a:rPr lang="en-US" sz="5400" dirty="0">
                <a:solidFill>
                  <a:schemeClr val="bg1"/>
                </a:solidFill>
              </a:rPr>
              <a:t> de 2022</a:t>
            </a:r>
          </a:p>
        </p:txBody>
      </p:sp>
      <p:sp>
        <p:nvSpPr>
          <p:cNvPr id="57" name="Rectangle 5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689D9ABB-AF8A-4C8F-B53B-48578A2F588F}"/>
              </a:ext>
            </a:extLst>
          </p:cNvPr>
          <p:cNvSpPr txBox="1"/>
          <p:nvPr/>
        </p:nvSpPr>
        <p:spPr>
          <a:xfrm>
            <a:off x="5582794" y="3450145"/>
            <a:ext cx="23116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01/marzo/2022</a:t>
            </a:r>
          </a:p>
        </p:txBody>
      </p:sp>
      <p:sp>
        <p:nvSpPr>
          <p:cNvPr id="14" name="CuadroTexto 13">
            <a:extLst>
              <a:ext uri="{FF2B5EF4-FFF2-40B4-BE49-F238E27FC236}">
                <a16:creationId xmlns:a16="http://schemas.microsoft.com/office/drawing/2014/main" id="{F0693F60-F20B-4FB9-9C23-8DB05435054E}"/>
              </a:ext>
            </a:extLst>
          </p:cNvPr>
          <p:cNvSpPr txBox="1"/>
          <p:nvPr/>
        </p:nvSpPr>
        <p:spPr>
          <a:xfrm>
            <a:off x="5775146" y="6144797"/>
            <a:ext cx="303746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a:t>
            </a:r>
            <a:r>
              <a:rPr lang="es-CL" sz="1600" b="1" dirty="0">
                <a:solidFill>
                  <a:srgbClr val="000000"/>
                </a:solidFill>
                <a:latin typeface="Calibri Light" panose="020F0302020204030204"/>
              </a:rPr>
              <a:t>15</a:t>
            </a: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/marzo/2022</a:t>
            </a: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ED182E04-C28F-4241-81E4-8F921CED75AF}"/>
              </a:ext>
            </a:extLst>
          </p:cNvPr>
          <p:cNvSpPr txBox="1"/>
          <p:nvPr/>
        </p:nvSpPr>
        <p:spPr>
          <a:xfrm>
            <a:off x="8908783" y="5604789"/>
            <a:ext cx="287634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Calibri Light" panose="020F0302020204030204"/>
                <a:ea typeface="+mn-ea"/>
                <a:cs typeface="+mn-cs"/>
              </a:rPr>
              <a:t>Actividad del 07/marzo/2022 (se participó en actividad apoyando a la poeta Edith Contador)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B93CBD8-B7E0-4C1E-B508-AF5ABC4627E5}"/>
              </a:ext>
            </a:extLst>
          </p:cNvPr>
          <p:cNvSpPr txBox="1"/>
          <p:nvPr/>
        </p:nvSpPr>
        <p:spPr>
          <a:xfrm>
            <a:off x="9322253" y="2116982"/>
            <a:ext cx="25190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a:t>
            </a:r>
            <a:r>
              <a:rPr lang="es-CL" sz="1600" b="1" dirty="0">
                <a:solidFill>
                  <a:srgbClr val="000000"/>
                </a:solidFill>
                <a:latin typeface="Calibri Light" panose="020F0302020204030204"/>
              </a:rPr>
              <a:t>08</a:t>
            </a: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/marzo/2022 </a:t>
            </a: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2" name="Imagen 21">
            <a:extLst>
              <a:ext uri="{FF2B5EF4-FFF2-40B4-BE49-F238E27FC236}">
                <a16:creationId xmlns:a16="http://schemas.microsoft.com/office/drawing/2014/main" id="{D9C5123B-F46F-421D-81A1-6717C47CFD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75" b="6530"/>
          <a:stretch/>
        </p:blipFill>
        <p:spPr bwMode="auto">
          <a:xfrm>
            <a:off x="5049442" y="1018851"/>
            <a:ext cx="3494292" cy="229536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44FFC6C7-AD2B-4538-B53D-7450B04C048B}"/>
              </a:ext>
            </a:extLst>
          </p:cNvPr>
          <p:cNvPicPr>
            <a:picLocks noChangeAspect="1"/>
          </p:cNvPicPr>
          <p:nvPr/>
        </p:nvPicPr>
        <p:blipFill>
          <a:blip r:embed="rId4"/>
          <a:stretch>
            <a:fillRect/>
          </a:stretch>
        </p:blipFill>
        <p:spPr>
          <a:xfrm>
            <a:off x="8893225" y="3374505"/>
            <a:ext cx="2878825" cy="2004484"/>
          </a:xfrm>
          <a:prstGeom prst="rect">
            <a:avLst/>
          </a:prstGeom>
        </p:spPr>
      </p:pic>
      <p:pic>
        <p:nvPicPr>
          <p:cNvPr id="6" name="Imagen 5">
            <a:extLst>
              <a:ext uri="{FF2B5EF4-FFF2-40B4-BE49-F238E27FC236}">
                <a16:creationId xmlns:a16="http://schemas.microsoft.com/office/drawing/2014/main" id="{A4F6026F-8512-4C66-8FE5-D2E889D8F233}"/>
              </a:ext>
            </a:extLst>
          </p:cNvPr>
          <p:cNvPicPr>
            <a:picLocks noChangeAspect="1"/>
          </p:cNvPicPr>
          <p:nvPr/>
        </p:nvPicPr>
        <p:blipFill>
          <a:blip r:embed="rId5"/>
          <a:stretch>
            <a:fillRect/>
          </a:stretch>
        </p:blipFill>
        <p:spPr>
          <a:xfrm>
            <a:off x="8868498" y="668412"/>
            <a:ext cx="2916634" cy="1464717"/>
          </a:xfrm>
          <a:prstGeom prst="rect">
            <a:avLst/>
          </a:prstGeom>
        </p:spPr>
      </p:pic>
      <p:pic>
        <p:nvPicPr>
          <p:cNvPr id="7" name="Imagen 6">
            <a:extLst>
              <a:ext uri="{FF2B5EF4-FFF2-40B4-BE49-F238E27FC236}">
                <a16:creationId xmlns:a16="http://schemas.microsoft.com/office/drawing/2014/main" id="{906E1003-D359-4866-85B7-89B9A57F1960}"/>
              </a:ext>
            </a:extLst>
          </p:cNvPr>
          <p:cNvPicPr>
            <a:picLocks noChangeAspect="1"/>
          </p:cNvPicPr>
          <p:nvPr/>
        </p:nvPicPr>
        <p:blipFill>
          <a:blip r:embed="rId6"/>
          <a:stretch>
            <a:fillRect/>
          </a:stretch>
        </p:blipFill>
        <p:spPr>
          <a:xfrm>
            <a:off x="5101991" y="4358503"/>
            <a:ext cx="3384366" cy="1746051"/>
          </a:xfrm>
          <a:prstGeom prst="rect">
            <a:avLst/>
          </a:prstGeom>
        </p:spPr>
      </p:pic>
    </p:spTree>
    <p:extLst>
      <p:ext uri="{BB962C8B-B14F-4D97-AF65-F5344CB8AC3E}">
        <p14:creationId xmlns:p14="http://schemas.microsoft.com/office/powerpoint/2010/main" val="357997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C4C751-2B46-4110-A1C3-D1FA9BCAB150}"/>
              </a:ext>
            </a:extLst>
          </p:cNvPr>
          <p:cNvSpPr>
            <a:spLocks noGrp="1"/>
          </p:cNvSpPr>
          <p:nvPr>
            <p:ph type="title"/>
          </p:nvPr>
        </p:nvSpPr>
        <p:spPr>
          <a:xfrm>
            <a:off x="435222" y="2759909"/>
            <a:ext cx="3659246" cy="2926080"/>
          </a:xfrm>
        </p:spPr>
        <p:txBody>
          <a:bodyPr vert="horz" lIns="91440" tIns="45720" rIns="91440" bIns="45720" rtlCol="0" anchor="b">
            <a:normAutofit fontScale="90000"/>
          </a:bodyPr>
          <a:lstStyle/>
          <a:p>
            <a:r>
              <a:rPr lang="en-US" sz="5400" dirty="0" err="1">
                <a:solidFill>
                  <a:schemeClr val="bg1"/>
                </a:solidFill>
              </a:rPr>
              <a:t>Registro</a:t>
            </a:r>
            <a:r>
              <a:rPr lang="en-US" sz="5400" dirty="0">
                <a:solidFill>
                  <a:schemeClr val="bg1"/>
                </a:solidFill>
              </a:rPr>
              <a:t> de </a:t>
            </a:r>
            <a:r>
              <a:rPr lang="en-US" sz="5400" dirty="0" err="1">
                <a:solidFill>
                  <a:schemeClr val="bg1"/>
                </a:solidFill>
              </a:rPr>
              <a:t>clases</a:t>
            </a:r>
            <a:r>
              <a:rPr lang="en-US" sz="5400" dirty="0">
                <a:solidFill>
                  <a:schemeClr val="bg1"/>
                </a:solidFill>
              </a:rPr>
              <a:t> de Taller </a:t>
            </a:r>
            <a:r>
              <a:rPr lang="en-US" sz="5400" dirty="0" err="1">
                <a:solidFill>
                  <a:schemeClr val="bg1"/>
                </a:solidFill>
              </a:rPr>
              <a:t>Botella</a:t>
            </a:r>
            <a:r>
              <a:rPr lang="en-US" sz="5400" dirty="0">
                <a:solidFill>
                  <a:schemeClr val="bg1"/>
                </a:solidFill>
              </a:rPr>
              <a:t> al Mar </a:t>
            </a:r>
            <a:r>
              <a:rPr lang="en-US" sz="5400" dirty="0" err="1">
                <a:solidFill>
                  <a:schemeClr val="bg1"/>
                </a:solidFill>
              </a:rPr>
              <a:t>durante</a:t>
            </a:r>
            <a:r>
              <a:rPr lang="en-US" sz="5400" dirty="0">
                <a:solidFill>
                  <a:schemeClr val="bg1"/>
                </a:solidFill>
              </a:rPr>
              <a:t> </a:t>
            </a:r>
            <a:r>
              <a:rPr lang="en-US" sz="5400" dirty="0" err="1">
                <a:solidFill>
                  <a:schemeClr val="bg1"/>
                </a:solidFill>
              </a:rPr>
              <a:t>marzo</a:t>
            </a:r>
            <a:r>
              <a:rPr lang="en-US" sz="5400" dirty="0">
                <a:solidFill>
                  <a:schemeClr val="bg1"/>
                </a:solidFill>
              </a:rPr>
              <a:t> de 2022</a:t>
            </a:r>
          </a:p>
        </p:txBody>
      </p:sp>
      <p:sp>
        <p:nvSpPr>
          <p:cNvPr id="57" name="Rectangle 5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689D9ABB-AF8A-4C8F-B53B-48578A2F588F}"/>
              </a:ext>
            </a:extLst>
          </p:cNvPr>
          <p:cNvSpPr txBox="1"/>
          <p:nvPr/>
        </p:nvSpPr>
        <p:spPr>
          <a:xfrm>
            <a:off x="5582794" y="3450145"/>
            <a:ext cx="23116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a:t>
            </a:r>
            <a:r>
              <a:rPr lang="es-CL" sz="1600" b="1" dirty="0">
                <a:solidFill>
                  <a:srgbClr val="000000"/>
                </a:solidFill>
                <a:latin typeface="Calibri Light" panose="020F0302020204030204"/>
              </a:rPr>
              <a:t>22</a:t>
            </a:r>
            <a:r>
              <a:rPr kumimoji="0" lang="es-CL" sz="1600" b="1" i="0" u="none" strike="noStrike" kern="1200" cap="none" spc="0" normalizeH="0" baseline="0" noProof="0" dirty="0">
                <a:ln>
                  <a:noFill/>
                </a:ln>
                <a:solidFill>
                  <a:srgbClr val="000000"/>
                </a:solidFill>
                <a:effectLst/>
                <a:uLnTx/>
                <a:uFillTx/>
                <a:latin typeface="Calibri Light" panose="020F0302020204030204"/>
                <a:ea typeface="+mn-ea"/>
                <a:cs typeface="+mn-cs"/>
              </a:rPr>
              <a:t>/marzo/2022</a:t>
            </a:r>
          </a:p>
        </p:txBody>
      </p:sp>
      <p:sp>
        <p:nvSpPr>
          <p:cNvPr id="16" name="CuadroTexto 15">
            <a:extLst>
              <a:ext uri="{FF2B5EF4-FFF2-40B4-BE49-F238E27FC236}">
                <a16:creationId xmlns:a16="http://schemas.microsoft.com/office/drawing/2014/main" id="{ED182E04-C28F-4241-81E4-8F921CED75AF}"/>
              </a:ext>
            </a:extLst>
          </p:cNvPr>
          <p:cNvSpPr txBox="1"/>
          <p:nvPr/>
        </p:nvSpPr>
        <p:spPr>
          <a:xfrm>
            <a:off x="8908783" y="5604789"/>
            <a:ext cx="287634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Calibri Light" panose="020F0302020204030204"/>
                <a:ea typeface="+mn-ea"/>
                <a:cs typeface="+mn-cs"/>
              </a:rPr>
              <a:t>Sesión del 28/marzo/2022 (sesión especial día lunes)</a:t>
            </a: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D9FADDCC-2607-47C2-8577-27A278B92330}"/>
              </a:ext>
            </a:extLst>
          </p:cNvPr>
          <p:cNvPicPr>
            <a:picLocks noChangeAspect="1"/>
          </p:cNvPicPr>
          <p:nvPr/>
        </p:nvPicPr>
        <p:blipFill>
          <a:blip r:embed="rId3"/>
          <a:stretch>
            <a:fillRect/>
          </a:stretch>
        </p:blipFill>
        <p:spPr>
          <a:xfrm>
            <a:off x="5018431" y="690584"/>
            <a:ext cx="3539559" cy="2628654"/>
          </a:xfrm>
          <a:prstGeom prst="rect">
            <a:avLst/>
          </a:prstGeom>
        </p:spPr>
      </p:pic>
      <p:pic>
        <p:nvPicPr>
          <p:cNvPr id="23" name="Imagen 22">
            <a:extLst>
              <a:ext uri="{FF2B5EF4-FFF2-40B4-BE49-F238E27FC236}">
                <a16:creationId xmlns:a16="http://schemas.microsoft.com/office/drawing/2014/main" id="{41CF33B6-CEA4-4289-AA32-C08F88B095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597" b="6544"/>
          <a:stretch/>
        </p:blipFill>
        <p:spPr bwMode="auto">
          <a:xfrm>
            <a:off x="8867943" y="3008968"/>
            <a:ext cx="2917189" cy="24510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27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I.3 </a:t>
            </a:r>
            <a:r>
              <a:rPr lang="en-US" sz="6700" dirty="0" err="1">
                <a:solidFill>
                  <a:schemeClr val="tx1">
                    <a:lumMod val="85000"/>
                    <a:lumOff val="15000"/>
                  </a:schemeClr>
                </a:solidFill>
              </a:rPr>
              <a:t>Talleres</a:t>
            </a:r>
            <a:r>
              <a:rPr lang="en-US" sz="6700" dirty="0">
                <a:solidFill>
                  <a:schemeClr val="tx1">
                    <a:lumMod val="85000"/>
                    <a:lumOff val="15000"/>
                  </a:schemeClr>
                </a:solidFill>
              </a:rPr>
              <a:t> de </a:t>
            </a:r>
            <a:r>
              <a:rPr lang="en-US" sz="6700" dirty="0" err="1">
                <a:solidFill>
                  <a:schemeClr val="tx1">
                    <a:lumMod val="85000"/>
                    <a:lumOff val="15000"/>
                  </a:schemeClr>
                </a:solidFill>
              </a:rPr>
              <a:t>lectura</a:t>
            </a:r>
            <a:r>
              <a:rPr lang="en-US" sz="6700" dirty="0">
                <a:solidFill>
                  <a:schemeClr val="tx1">
                    <a:lumMod val="85000"/>
                    <a:lumOff val="15000"/>
                  </a:schemeClr>
                </a:solidFill>
              </a:rPr>
              <a:t> Y </a:t>
            </a:r>
            <a:r>
              <a:rPr lang="en-US" sz="6700" dirty="0" err="1">
                <a:solidFill>
                  <a:schemeClr val="tx1">
                    <a:lumMod val="85000"/>
                    <a:lumOff val="15000"/>
                  </a:schemeClr>
                </a:solidFill>
              </a:rPr>
              <a:t>escritura</a:t>
            </a:r>
            <a:r>
              <a:rPr lang="en-US" sz="6700" dirty="0">
                <a:solidFill>
                  <a:schemeClr val="tx1">
                    <a:lumMod val="85000"/>
                    <a:lumOff val="15000"/>
                  </a:schemeClr>
                </a:solidFill>
              </a:rPr>
              <a:t> </a:t>
            </a:r>
            <a:r>
              <a:rPr lang="en-US" sz="6700" dirty="0" err="1">
                <a:solidFill>
                  <a:schemeClr val="tx1">
                    <a:lumMod val="85000"/>
                    <a:lumOff val="15000"/>
                  </a:schemeClr>
                </a:solidFill>
              </a:rPr>
              <a:t>creativa</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098" name="Picture 2" descr="Taller de escritura creativa: &quot;El origen de una idea&quot; - Centro  Bibliotecario de Puente Alto">
            <a:extLst>
              <a:ext uri="{FF2B5EF4-FFF2-40B4-BE49-F238E27FC236}">
                <a16:creationId xmlns:a16="http://schemas.microsoft.com/office/drawing/2014/main" id="{0F366EC1-C69B-4B91-8DA4-B389B5CDB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07" y="957516"/>
            <a:ext cx="19431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681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ítulo 6">
            <a:extLst>
              <a:ext uri="{FF2B5EF4-FFF2-40B4-BE49-F238E27FC236}">
                <a16:creationId xmlns:a16="http://schemas.microsoft.com/office/drawing/2014/main" id="{329B6E2B-B4EC-4214-A9D7-934F4EE23AE3}"/>
              </a:ext>
            </a:extLst>
          </p:cNvPr>
          <p:cNvSpPr>
            <a:spLocks noGrp="1"/>
          </p:cNvSpPr>
          <p:nvPr>
            <p:ph type="ctrTitle"/>
          </p:nvPr>
        </p:nvSpPr>
        <p:spPr>
          <a:xfrm>
            <a:off x="8141110" y="639097"/>
            <a:ext cx="3401961" cy="3686015"/>
          </a:xfrm>
        </p:spPr>
        <p:txBody>
          <a:bodyPr>
            <a:normAutofit/>
          </a:bodyPr>
          <a:lstStyle/>
          <a:p>
            <a:r>
              <a:rPr lang="es-CL" sz="4000" dirty="0"/>
              <a:t>I.3.1 Inducción a la Escritura Creativa</a:t>
            </a:r>
          </a:p>
        </p:txBody>
      </p:sp>
      <p:sp>
        <p:nvSpPr>
          <p:cNvPr id="8" name="Subtítulo 7">
            <a:extLst>
              <a:ext uri="{FF2B5EF4-FFF2-40B4-BE49-F238E27FC236}">
                <a16:creationId xmlns:a16="http://schemas.microsoft.com/office/drawing/2014/main" id="{8116DF9E-5BFC-4075-95B8-45D181307BED}"/>
              </a:ext>
            </a:extLst>
          </p:cNvPr>
          <p:cNvSpPr>
            <a:spLocks noGrp="1"/>
          </p:cNvSpPr>
          <p:nvPr>
            <p:ph type="subTitle" idx="1"/>
          </p:nvPr>
        </p:nvSpPr>
        <p:spPr>
          <a:xfrm>
            <a:off x="8141110" y="4455621"/>
            <a:ext cx="3417990" cy="1238616"/>
          </a:xfrm>
        </p:spPr>
        <p:txBody>
          <a:bodyPr>
            <a:normAutofit fontScale="70000" lnSpcReduction="20000"/>
          </a:bodyPr>
          <a:lstStyle/>
          <a:p>
            <a:pPr algn="l"/>
            <a:r>
              <a:rPr lang="es-MX" sz="1600" cap="none" spc="0" dirty="0">
                <a:solidFill>
                  <a:srgbClr val="333333"/>
                </a:solidFill>
              </a:rPr>
              <a:t>Taller </a:t>
            </a:r>
            <a:r>
              <a:rPr lang="es-MX" sz="1600" cap="none" spc="0" dirty="0" err="1">
                <a:solidFill>
                  <a:srgbClr val="333333"/>
                </a:solidFill>
              </a:rPr>
              <a:t>venariego</a:t>
            </a:r>
            <a:r>
              <a:rPr lang="es-MX" sz="1600" cap="none" spc="0" dirty="0">
                <a:solidFill>
                  <a:srgbClr val="333333"/>
                </a:solidFill>
              </a:rPr>
              <a:t> dirigido por la poeta y fotógrafa María de la Luz Ortega, realizado durante el mes de enero de 2022.</a:t>
            </a:r>
          </a:p>
          <a:p>
            <a:pPr algn="l"/>
            <a:r>
              <a:rPr lang="es-MX" sz="1600" cap="none" spc="0" dirty="0">
                <a:solidFill>
                  <a:srgbClr val="333333"/>
                </a:solidFill>
              </a:rPr>
              <a:t>Este taller se enseñó a escribir de manera creativa, la cual consiste en alejarse</a:t>
            </a:r>
            <a:r>
              <a:rPr lang="es-MX" sz="1600" b="0" i="0" cap="none" spc="0" dirty="0">
                <a:solidFill>
                  <a:srgbClr val="333333"/>
                </a:solidFill>
                <a:effectLst/>
              </a:rPr>
              <a:t> de los estándares de las formas y características normales de la escritura periodística, académica, técnica, o literaria</a:t>
            </a:r>
            <a:r>
              <a:rPr lang="es-MX" sz="1600" cap="none" spc="0" dirty="0">
                <a:solidFill>
                  <a:srgbClr val="333333"/>
                </a:solidFill>
              </a:rPr>
              <a:t> y </a:t>
            </a:r>
            <a:r>
              <a:rPr lang="es-MX" sz="1600" b="0" i="0" cap="none" spc="0" dirty="0">
                <a:solidFill>
                  <a:srgbClr val="333333"/>
                </a:solidFill>
                <a:effectLst/>
              </a:rPr>
              <a:t>tiende a ser muy original.</a:t>
            </a:r>
            <a:endParaRPr lang="es-CL" sz="2000" i="1" dirty="0">
              <a:solidFill>
                <a:schemeClr val="tx1">
                  <a:lumMod val="85000"/>
                  <a:lumOff val="15000"/>
                </a:schemeClr>
              </a:solidFill>
            </a:endParaRPr>
          </a:p>
        </p:txBody>
      </p:sp>
      <p:pic>
        <p:nvPicPr>
          <p:cNvPr id="6" name="Marcador de contenido 5" descr="Diagrama&#10;&#10;Descripción generada automáticamente">
            <a:extLst>
              <a:ext uri="{FF2B5EF4-FFF2-40B4-BE49-F238E27FC236}">
                <a16:creationId xmlns:a16="http://schemas.microsoft.com/office/drawing/2014/main" id="{13DB5DE5-8AD6-4754-AE93-6D13368DB76F}"/>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15634" y="1316622"/>
            <a:ext cx="7578038" cy="4224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Connector 14">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27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895F885-F217-481A-BA82-43C34A83919A}"/>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4000" dirty="0" err="1">
                <a:solidFill>
                  <a:schemeClr val="tx1">
                    <a:lumMod val="85000"/>
                    <a:lumOff val="15000"/>
                  </a:schemeClr>
                </a:solidFill>
              </a:rPr>
              <a:t>Registro</a:t>
            </a:r>
            <a:r>
              <a:rPr lang="en-US" sz="4000" dirty="0">
                <a:solidFill>
                  <a:schemeClr val="tx1">
                    <a:lumMod val="85000"/>
                    <a:lumOff val="15000"/>
                  </a:schemeClr>
                </a:solidFill>
              </a:rPr>
              <a:t> de </a:t>
            </a:r>
            <a:r>
              <a:rPr lang="en-US" sz="4000" dirty="0" err="1">
                <a:solidFill>
                  <a:schemeClr val="tx1">
                    <a:lumMod val="85000"/>
                    <a:lumOff val="15000"/>
                  </a:schemeClr>
                </a:solidFill>
              </a:rPr>
              <a:t>clases</a:t>
            </a:r>
            <a:r>
              <a:rPr lang="en-US" sz="4000" dirty="0">
                <a:solidFill>
                  <a:schemeClr val="tx1">
                    <a:lumMod val="85000"/>
                    <a:lumOff val="15000"/>
                  </a:schemeClr>
                </a:solidFill>
              </a:rPr>
              <a:t> de </a:t>
            </a:r>
            <a:r>
              <a:rPr lang="en-US" sz="4000" dirty="0" err="1">
                <a:solidFill>
                  <a:schemeClr val="tx1">
                    <a:lumMod val="85000"/>
                    <a:lumOff val="15000"/>
                  </a:schemeClr>
                </a:solidFill>
              </a:rPr>
              <a:t>Escritura</a:t>
            </a:r>
            <a:r>
              <a:rPr lang="en-US" sz="4000" dirty="0">
                <a:solidFill>
                  <a:schemeClr val="tx1">
                    <a:lumMod val="85000"/>
                    <a:lumOff val="15000"/>
                  </a:schemeClr>
                </a:solidFill>
              </a:rPr>
              <a:t> </a:t>
            </a:r>
            <a:r>
              <a:rPr lang="en-US" sz="4000" dirty="0" err="1">
                <a:solidFill>
                  <a:schemeClr val="tx1">
                    <a:lumMod val="85000"/>
                    <a:lumOff val="15000"/>
                  </a:schemeClr>
                </a:solidFill>
              </a:rPr>
              <a:t>Creativa</a:t>
            </a:r>
            <a:r>
              <a:rPr lang="en-US" sz="4000" dirty="0">
                <a:solidFill>
                  <a:schemeClr val="tx1">
                    <a:lumMod val="85000"/>
                    <a:lumOff val="15000"/>
                  </a:schemeClr>
                </a:solidFill>
              </a:rPr>
              <a:t> </a:t>
            </a:r>
            <a:r>
              <a:rPr lang="en-US" sz="4000" dirty="0" err="1">
                <a:solidFill>
                  <a:schemeClr val="tx1">
                    <a:lumMod val="85000"/>
                    <a:lumOff val="15000"/>
                  </a:schemeClr>
                </a:solidFill>
              </a:rPr>
              <a:t>en</a:t>
            </a:r>
            <a:r>
              <a:rPr lang="en-US" sz="4000" dirty="0">
                <a:solidFill>
                  <a:schemeClr val="tx1">
                    <a:lumMod val="85000"/>
                    <a:lumOff val="15000"/>
                  </a:schemeClr>
                </a:solidFill>
              </a:rPr>
              <a:t> </a:t>
            </a:r>
            <a:r>
              <a:rPr lang="en-US" sz="4000" dirty="0" err="1">
                <a:solidFill>
                  <a:schemeClr val="tx1">
                    <a:lumMod val="85000"/>
                    <a:lumOff val="15000"/>
                  </a:schemeClr>
                </a:solidFill>
              </a:rPr>
              <a:t>enero</a:t>
            </a:r>
            <a:endParaRPr lang="en-US" sz="4000" dirty="0">
              <a:solidFill>
                <a:schemeClr val="tx1">
                  <a:lumMod val="85000"/>
                  <a:lumOff val="15000"/>
                </a:schemeClr>
              </a:solidFill>
            </a:endParaRPr>
          </a:p>
        </p:txBody>
      </p:sp>
      <p:pic>
        <p:nvPicPr>
          <p:cNvPr id="6" name="Marcador de contenido 5" descr="Una foto de un grupo de personas posando para una foto&#10;&#10;Descripción generada automáticamente">
            <a:extLst>
              <a:ext uri="{FF2B5EF4-FFF2-40B4-BE49-F238E27FC236}">
                <a16:creationId xmlns:a16="http://schemas.microsoft.com/office/drawing/2014/main" id="{F2F39D10-EE22-4299-8D26-C4E8890594A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1955" y="1406204"/>
            <a:ext cx="3554643" cy="2221651"/>
          </a:xfrm>
          <a:prstGeom prst="rect">
            <a:avLst/>
          </a:prstGeom>
        </p:spPr>
      </p:pic>
      <p:sp>
        <p:nvSpPr>
          <p:cNvPr id="23" name="Rectangle 22">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Una foto de un grupo de personas posando para una foto&#10;&#10;Descripción generada automáticamente">
            <a:extLst>
              <a:ext uri="{FF2B5EF4-FFF2-40B4-BE49-F238E27FC236}">
                <a16:creationId xmlns:a16="http://schemas.microsoft.com/office/drawing/2014/main" id="{7440EA7E-8121-4387-A667-0F1AE52A5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64" y="1406201"/>
            <a:ext cx="3537226" cy="2210766"/>
          </a:xfrm>
          <a:prstGeom prst="rect">
            <a:avLst/>
          </a:prstGeom>
        </p:spPr>
      </p:pic>
      <p:sp>
        <p:nvSpPr>
          <p:cNvPr id="25" name="Rectangle 24">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7" descr="Una foto de un grupo de personas posando para una foto&#10;&#10;Descripción generada automáticamente">
            <a:extLst>
              <a:ext uri="{FF2B5EF4-FFF2-40B4-BE49-F238E27FC236}">
                <a16:creationId xmlns:a16="http://schemas.microsoft.com/office/drawing/2014/main" id="{C697E2AF-0667-4E1B-90A2-4DC5AE400E8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166281" y="1425921"/>
            <a:ext cx="3523096" cy="2201934"/>
          </a:xfrm>
          <a:prstGeom prst="rect">
            <a:avLst/>
          </a:prstGeom>
        </p:spPr>
      </p:pic>
      <p:cxnSp>
        <p:nvCxnSpPr>
          <p:cNvPr id="27" name="Straight Connector 26">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6450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511F7DE-55A5-4E05-9857-2C3DEF607893}"/>
              </a:ext>
            </a:extLst>
          </p:cNvPr>
          <p:cNvSpPr>
            <a:spLocks noGrp="1"/>
          </p:cNvSpPr>
          <p:nvPr>
            <p:ph type="title"/>
          </p:nvPr>
        </p:nvSpPr>
        <p:spPr>
          <a:xfrm>
            <a:off x="7859485" y="634946"/>
            <a:ext cx="3690257" cy="1450757"/>
          </a:xfrm>
        </p:spPr>
        <p:txBody>
          <a:bodyPr>
            <a:normAutofit/>
          </a:bodyPr>
          <a:lstStyle/>
          <a:p>
            <a:r>
              <a:rPr lang="es-CL" dirty="0"/>
              <a:t>I.3.2 Taller El Charleston</a:t>
            </a:r>
          </a:p>
        </p:txBody>
      </p:sp>
      <p:pic>
        <p:nvPicPr>
          <p:cNvPr id="5" name="Imagen 4" descr="Una captura de pantalla de un celular con letras&#10;&#10;Descripción generada automáticamente">
            <a:extLst>
              <a:ext uri="{FF2B5EF4-FFF2-40B4-BE49-F238E27FC236}">
                <a16:creationId xmlns:a16="http://schemas.microsoft.com/office/drawing/2014/main" id="{832F906A-544B-4A2D-9F42-96E342ADE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353902"/>
            <a:ext cx="6909801" cy="3886763"/>
          </a:xfrm>
          <a:prstGeom prst="rect">
            <a:avLst/>
          </a:prstGeom>
        </p:spPr>
      </p:pic>
      <p:cxnSp>
        <p:nvCxnSpPr>
          <p:cNvPr id="89" name="Straight Connector 88">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2149E67-D897-47CA-A4A5-CB738E0AF477}"/>
              </a:ext>
            </a:extLst>
          </p:cNvPr>
          <p:cNvSpPr>
            <a:spLocks noGrp="1"/>
          </p:cNvSpPr>
          <p:nvPr>
            <p:ph idx="1"/>
          </p:nvPr>
        </p:nvSpPr>
        <p:spPr>
          <a:xfrm>
            <a:off x="7859485" y="2198914"/>
            <a:ext cx="3690257" cy="3670180"/>
          </a:xfrm>
        </p:spPr>
        <p:txBody>
          <a:bodyPr>
            <a:normAutofit/>
          </a:bodyPr>
          <a:lstStyle/>
          <a:p>
            <a:pPr fontAlgn="base"/>
            <a:r>
              <a:rPr lang="es-MX" sz="1600" b="0" i="0" dirty="0">
                <a:effectLst/>
                <a:latin typeface="+mj-lt"/>
              </a:rPr>
              <a:t>El Taller de creación de cuentos El Charleston, conducido por el escritor Jorge Calvo, forma parte del programa de talleres ofrecidos por SECH.</a:t>
            </a:r>
          </a:p>
          <a:p>
            <a:pPr fontAlgn="base"/>
            <a:r>
              <a:rPr lang="es-MX" sz="1600" b="0" i="0" dirty="0">
                <a:effectLst/>
                <a:latin typeface="+mj-lt"/>
              </a:rPr>
              <a:t>Inició sus actividades en abril de 2019, con seis integrantes, aumentando a 9 en el semestre siguiente. Debido al estallido social debe trasladarse a una dirección que amablemente ofrece la socia de nuestra institución Paulina Correa. A partir de fines de marzo de 2020 a raíz de las restricciones impuestas por la epidemia de coronavirus COVID – 19 que estamos enfrentando, el taller -con una docena de miembros- se encuentra funcionando en sesiones online.</a:t>
            </a:r>
          </a:p>
          <a:p>
            <a:endParaRPr lang="es-CL" sz="1600" dirty="0"/>
          </a:p>
        </p:txBody>
      </p:sp>
      <p:sp>
        <p:nvSpPr>
          <p:cNvPr id="91" name="Rectangle 90">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814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10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9" name="Rectangle 108">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Un grupo de personas frente a una televisión encendida&#10;&#10;Descripción generada automáticamente">
            <a:extLst>
              <a:ext uri="{FF2B5EF4-FFF2-40B4-BE49-F238E27FC236}">
                <a16:creationId xmlns:a16="http://schemas.microsoft.com/office/drawing/2014/main" id="{C4A539F3-D85E-4133-9216-3F2B339FB6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66" t="7109" r="2375" b="16873"/>
          <a:stretch/>
        </p:blipFill>
        <p:spPr>
          <a:xfrm>
            <a:off x="693259" y="1221438"/>
            <a:ext cx="6912217" cy="4415123"/>
          </a:xfrm>
          <a:prstGeom prst="rect">
            <a:avLst/>
          </a:prstGeom>
        </p:spPr>
      </p:pic>
      <p:cxnSp>
        <p:nvCxnSpPr>
          <p:cNvPr id="111" name="Straight Connector 110">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Rectangle 114">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uadroTexto 5">
            <a:extLst>
              <a:ext uri="{FF2B5EF4-FFF2-40B4-BE49-F238E27FC236}">
                <a16:creationId xmlns:a16="http://schemas.microsoft.com/office/drawing/2014/main" id="{06F5B4D6-0D5C-4DD1-9C27-56BB0167C79A}"/>
              </a:ext>
            </a:extLst>
          </p:cNvPr>
          <p:cNvSpPr txBox="1"/>
          <p:nvPr/>
        </p:nvSpPr>
        <p:spPr>
          <a:xfrm>
            <a:off x="8043121" y="3972830"/>
            <a:ext cx="35327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Registro</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clases</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enero</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2022</a:t>
            </a:r>
            <a:endParaRPr kumimoji="0" lang="es-CL"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1947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10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9" name="Rectangle 108">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1" name="Straight Connector 110">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Rectangle 114">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uadroTexto 5">
            <a:extLst>
              <a:ext uri="{FF2B5EF4-FFF2-40B4-BE49-F238E27FC236}">
                <a16:creationId xmlns:a16="http://schemas.microsoft.com/office/drawing/2014/main" id="{06F5B4D6-0D5C-4DD1-9C27-56BB0167C79A}"/>
              </a:ext>
            </a:extLst>
          </p:cNvPr>
          <p:cNvSpPr txBox="1"/>
          <p:nvPr/>
        </p:nvSpPr>
        <p:spPr>
          <a:xfrm>
            <a:off x="8043121" y="3972830"/>
            <a:ext cx="35327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Registro</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clases</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18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marzo</a:t>
            </a:r>
            <a:r>
              <a:rPr kumimoji="0" lang="en-US" sz="18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2022</a:t>
            </a:r>
            <a:endParaRPr kumimoji="0" lang="es-CL"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7" name="Marcador de contenido 6" descr="Interfaz de usuario gráfica, Aplicación&#10;&#10;Descripción generada automáticamente">
            <a:extLst>
              <a:ext uri="{FF2B5EF4-FFF2-40B4-BE49-F238E27FC236}">
                <a16:creationId xmlns:a16="http://schemas.microsoft.com/office/drawing/2014/main" id="{E53ABA94-739B-485C-9D1A-E30418FFB4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131" y="951826"/>
            <a:ext cx="6605796" cy="4954348"/>
          </a:xfrm>
        </p:spPr>
      </p:pic>
    </p:spTree>
    <p:extLst>
      <p:ext uri="{BB962C8B-B14F-4D97-AF65-F5344CB8AC3E}">
        <p14:creationId xmlns:p14="http://schemas.microsoft.com/office/powerpoint/2010/main" val="2959338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29AD7-E330-4D97-B9AB-F69BAED08D00}"/>
              </a:ext>
            </a:extLst>
          </p:cNvPr>
          <p:cNvSpPr>
            <a:spLocks noGrp="1"/>
          </p:cNvSpPr>
          <p:nvPr>
            <p:ph type="title" idx="4294967295"/>
          </p:nvPr>
        </p:nvSpPr>
        <p:spPr>
          <a:xfrm>
            <a:off x="1307212" y="-262778"/>
            <a:ext cx="10545763" cy="1449388"/>
          </a:xfrm>
        </p:spPr>
        <p:txBody>
          <a:bodyPr>
            <a:normAutofit/>
          </a:bodyPr>
          <a:lstStyle/>
          <a:p>
            <a:r>
              <a:rPr lang="es-CL" sz="4100" dirty="0"/>
              <a:t>I.3.3 Taller Teoría y creación literaria ATENEA</a:t>
            </a:r>
          </a:p>
        </p:txBody>
      </p:sp>
      <p:sp>
        <p:nvSpPr>
          <p:cNvPr id="3" name="Marcador de contenido 2">
            <a:extLst>
              <a:ext uri="{FF2B5EF4-FFF2-40B4-BE49-F238E27FC236}">
                <a16:creationId xmlns:a16="http://schemas.microsoft.com/office/drawing/2014/main" id="{7600EACB-7DFF-435E-A37C-76781021E911}"/>
              </a:ext>
            </a:extLst>
          </p:cNvPr>
          <p:cNvSpPr>
            <a:spLocks noGrp="1"/>
          </p:cNvSpPr>
          <p:nvPr>
            <p:ph idx="4294967295"/>
          </p:nvPr>
        </p:nvSpPr>
        <p:spPr>
          <a:xfrm>
            <a:off x="517106" y="1597974"/>
            <a:ext cx="3893530" cy="4024313"/>
          </a:xfrm>
        </p:spPr>
        <p:txBody>
          <a:bodyPr>
            <a:normAutofit fontScale="85000" lnSpcReduction="20000"/>
          </a:bodyPr>
          <a:lstStyle/>
          <a:p>
            <a:pPr marL="0" indent="0" algn="just">
              <a:lnSpc>
                <a:spcPct val="150000"/>
              </a:lnSpc>
              <a:spcBef>
                <a:spcPts val="0"/>
              </a:spcBef>
              <a:buNone/>
            </a:pPr>
            <a:r>
              <a:rPr lang="es-ES" sz="1400" dirty="0">
                <a:latin typeface="+mj-lt"/>
              </a:rPr>
              <a:t>Dirigido por Carla Zapata</a:t>
            </a:r>
            <a:r>
              <a:rPr lang="es-CL" sz="1400" dirty="0">
                <a:latin typeface="+mj-lt"/>
              </a:rPr>
              <a:t>.</a:t>
            </a:r>
          </a:p>
          <a:p>
            <a:pPr marL="0" indent="0" algn="just">
              <a:lnSpc>
                <a:spcPct val="150000"/>
              </a:lnSpc>
              <a:spcBef>
                <a:spcPts val="0"/>
              </a:spcBef>
              <a:buNone/>
            </a:pPr>
            <a:r>
              <a:rPr lang="es-CL" sz="1400" dirty="0">
                <a:latin typeface="+mj-lt"/>
              </a:rPr>
              <a:t>Este año comenzó el 18 de marzo y finalizará el 16 de diciembre de 2022.</a:t>
            </a:r>
          </a:p>
          <a:p>
            <a:pPr marL="0" indent="0" algn="just">
              <a:lnSpc>
                <a:spcPct val="150000"/>
              </a:lnSpc>
              <a:spcBef>
                <a:spcPts val="0"/>
              </a:spcBef>
              <a:buNone/>
            </a:pPr>
            <a:r>
              <a:rPr lang="es-CL" sz="1400" dirty="0">
                <a:latin typeface="+mj-lt"/>
              </a:rPr>
              <a:t>Integrantes: de 5 a 6</a:t>
            </a:r>
          </a:p>
          <a:p>
            <a:pPr marL="0" indent="0" algn="just">
              <a:lnSpc>
                <a:spcPct val="150000"/>
              </a:lnSpc>
              <a:spcBef>
                <a:spcPts val="0"/>
              </a:spcBef>
              <a:spcAft>
                <a:spcPts val="1000"/>
              </a:spcAft>
              <a:buNone/>
            </a:pPr>
            <a:r>
              <a:rPr lang="es-CL" sz="1400" b="1" dirty="0">
                <a:latin typeface="+mj-lt"/>
              </a:rPr>
              <a:t>Programa Mensual: </a:t>
            </a:r>
          </a:p>
          <a:p>
            <a:pPr algn="just">
              <a:lnSpc>
                <a:spcPct val="100000"/>
              </a:lnSpc>
              <a:spcBef>
                <a:spcPts val="0"/>
              </a:spcBef>
              <a:spcAft>
                <a:spcPts val="1000"/>
              </a:spcAft>
              <a:buClrTx/>
              <a:buFont typeface="Arial" panose="020B0604020202020204" pitchFamily="34" charset="0"/>
              <a:buChar char="•"/>
            </a:pPr>
            <a:r>
              <a:rPr lang="es-CL" sz="1400" dirty="0">
                <a:latin typeface="+mj-lt"/>
              </a:rPr>
              <a:t>Los grupos Literarios de la Literatura Chilena.</a:t>
            </a:r>
          </a:p>
          <a:p>
            <a:pPr algn="just">
              <a:lnSpc>
                <a:spcPct val="100000"/>
              </a:lnSpc>
              <a:spcBef>
                <a:spcPts val="0"/>
              </a:spcBef>
              <a:spcAft>
                <a:spcPts val="1000"/>
              </a:spcAft>
              <a:buClrTx/>
              <a:buFont typeface="Arial" panose="020B0604020202020204" pitchFamily="34" charset="0"/>
              <a:buChar char="•"/>
            </a:pPr>
            <a:r>
              <a:rPr lang="es-CL" sz="1400" dirty="0">
                <a:latin typeface="+mj-lt"/>
              </a:rPr>
              <a:t> El grupo Trilce. </a:t>
            </a:r>
          </a:p>
          <a:p>
            <a:pPr algn="just">
              <a:lnSpc>
                <a:spcPct val="100000"/>
              </a:lnSpc>
              <a:spcBef>
                <a:spcPts val="0"/>
              </a:spcBef>
              <a:spcAft>
                <a:spcPts val="1000"/>
              </a:spcAft>
              <a:buClrTx/>
              <a:buFont typeface="Arial" panose="020B0604020202020204" pitchFamily="34" charset="0"/>
              <a:buChar char="•"/>
            </a:pPr>
            <a:r>
              <a:rPr lang="es-CL" sz="1400" dirty="0">
                <a:latin typeface="+mj-lt"/>
              </a:rPr>
              <a:t>Análisis y claves de la poética de Omar Lara, Carlos Cortínez y Waldo Rojas. </a:t>
            </a:r>
          </a:p>
          <a:p>
            <a:pPr algn="just">
              <a:lnSpc>
                <a:spcPct val="100000"/>
              </a:lnSpc>
              <a:spcBef>
                <a:spcPts val="0"/>
              </a:spcBef>
              <a:spcAft>
                <a:spcPts val="1000"/>
              </a:spcAft>
              <a:buClrTx/>
              <a:buFont typeface="Arial" panose="020B0604020202020204" pitchFamily="34" charset="0"/>
              <a:buChar char="•"/>
            </a:pPr>
            <a:r>
              <a:rPr lang="es-CL" sz="1400" dirty="0">
                <a:latin typeface="+mj-lt"/>
              </a:rPr>
              <a:t>Lectura de Textos escogidos.</a:t>
            </a:r>
          </a:p>
          <a:p>
            <a:pPr algn="just">
              <a:lnSpc>
                <a:spcPct val="100000"/>
              </a:lnSpc>
              <a:spcBef>
                <a:spcPts val="0"/>
              </a:spcBef>
              <a:spcAft>
                <a:spcPts val="1000"/>
              </a:spcAft>
              <a:buClrTx/>
              <a:buFont typeface="Arial" panose="020B0604020202020204" pitchFamily="34" charset="0"/>
              <a:buChar char="•"/>
            </a:pPr>
            <a:r>
              <a:rPr lang="es-CL" sz="1400" dirty="0">
                <a:latin typeface="+mj-lt"/>
              </a:rPr>
              <a:t>La </a:t>
            </a:r>
            <a:r>
              <a:rPr lang="es-CL" sz="1400" dirty="0" err="1">
                <a:latin typeface="+mj-lt"/>
              </a:rPr>
              <a:t>microficción</a:t>
            </a:r>
            <a:r>
              <a:rPr lang="es-CL" sz="1400" dirty="0">
                <a:latin typeface="+mj-lt"/>
              </a:rPr>
              <a:t> (concepto, características, técnica). </a:t>
            </a:r>
          </a:p>
          <a:p>
            <a:pPr algn="just">
              <a:lnSpc>
                <a:spcPct val="100000"/>
              </a:lnSpc>
              <a:spcBef>
                <a:spcPts val="0"/>
              </a:spcBef>
              <a:spcAft>
                <a:spcPts val="1000"/>
              </a:spcAft>
              <a:buClrTx/>
              <a:buFont typeface="Arial" panose="020B0604020202020204" pitchFamily="34" charset="0"/>
              <a:buChar char="•"/>
            </a:pPr>
            <a:r>
              <a:rPr lang="es-CL" sz="1400" dirty="0">
                <a:latin typeface="+mj-lt"/>
              </a:rPr>
              <a:t>Grandes exponentes (Augusto Monterroso, Jorge Luis Borges, Julio Cortázar, </a:t>
            </a:r>
            <a:r>
              <a:rPr lang="es-CL" sz="1400" dirty="0" err="1">
                <a:latin typeface="+mj-lt"/>
              </a:rPr>
              <a:t>etc</a:t>
            </a:r>
            <a:r>
              <a:rPr lang="es-CL" sz="1400" dirty="0">
                <a:latin typeface="+mj-lt"/>
              </a:rPr>
              <a:t>). </a:t>
            </a:r>
          </a:p>
          <a:p>
            <a:pPr algn="just">
              <a:lnSpc>
                <a:spcPct val="100000"/>
              </a:lnSpc>
              <a:spcBef>
                <a:spcPts val="0"/>
              </a:spcBef>
              <a:spcAft>
                <a:spcPts val="1000"/>
              </a:spcAft>
              <a:buClrTx/>
              <a:buFont typeface="Arial" panose="020B0604020202020204" pitchFamily="34" charset="0"/>
              <a:buChar char="•"/>
            </a:pPr>
            <a:r>
              <a:rPr lang="es-CL" sz="1400" dirty="0">
                <a:latin typeface="+mj-lt"/>
              </a:rPr>
              <a:t>Análisis e interpretación de textos escogidos.</a:t>
            </a:r>
          </a:p>
          <a:p>
            <a:pPr algn="just">
              <a:lnSpc>
                <a:spcPct val="100000"/>
              </a:lnSpc>
              <a:spcBef>
                <a:spcPts val="0"/>
              </a:spcBef>
              <a:spcAft>
                <a:spcPts val="1000"/>
              </a:spcAft>
              <a:buClrTx/>
              <a:buFont typeface="Arial" panose="020B0604020202020204" pitchFamily="34" charset="0"/>
              <a:buChar char="•"/>
            </a:pPr>
            <a:r>
              <a:rPr lang="es-CL" sz="1400" dirty="0">
                <a:latin typeface="+mj-lt"/>
              </a:rPr>
              <a:t>Claves en la </a:t>
            </a:r>
            <a:r>
              <a:rPr lang="es-CL" sz="1400" dirty="0" err="1">
                <a:latin typeface="+mj-lt"/>
              </a:rPr>
              <a:t>microficción</a:t>
            </a:r>
            <a:r>
              <a:rPr lang="es-CL" sz="1400" dirty="0">
                <a:latin typeface="+mj-lt"/>
              </a:rPr>
              <a:t> de Adolfo </a:t>
            </a:r>
            <a:r>
              <a:rPr lang="es-CL" sz="1400" dirty="0" err="1">
                <a:latin typeface="+mj-lt"/>
              </a:rPr>
              <a:t>Couve</a:t>
            </a:r>
            <a:r>
              <a:rPr lang="es-CL" sz="1400" dirty="0">
                <a:latin typeface="+mj-lt"/>
              </a:rPr>
              <a:t> y Vicente Huidobro. </a:t>
            </a:r>
            <a:endParaRPr lang="es-CL" sz="16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435" y="1597974"/>
            <a:ext cx="7324104" cy="3662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ector recto 5"/>
          <p:cNvCxnSpPr/>
          <p:nvPr/>
        </p:nvCxnSpPr>
        <p:spPr>
          <a:xfrm>
            <a:off x="1048871" y="1129553"/>
            <a:ext cx="853440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038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I.1 </a:t>
            </a:r>
            <a:r>
              <a:rPr lang="en-US" sz="6700" dirty="0" err="1">
                <a:solidFill>
                  <a:schemeClr val="tx1">
                    <a:lumMod val="85000"/>
                    <a:lumOff val="15000"/>
                  </a:schemeClr>
                </a:solidFill>
              </a:rPr>
              <a:t>Talleres</a:t>
            </a:r>
            <a:r>
              <a:rPr lang="en-US" sz="6700" dirty="0">
                <a:solidFill>
                  <a:schemeClr val="tx1">
                    <a:lumMod val="85000"/>
                    <a:lumOff val="15000"/>
                  </a:schemeClr>
                </a:solidFill>
              </a:rPr>
              <a:t> de </a:t>
            </a:r>
            <a:r>
              <a:rPr lang="en-US" sz="6700" dirty="0" err="1">
                <a:solidFill>
                  <a:schemeClr val="tx1">
                    <a:lumMod val="85000"/>
                    <a:lumOff val="15000"/>
                  </a:schemeClr>
                </a:solidFill>
              </a:rPr>
              <a:t>cuento</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Sabes lo que son las narrativas en educación? - Aika Educación">
            <a:extLst>
              <a:ext uri="{FF2B5EF4-FFF2-40B4-BE49-F238E27FC236}">
                <a16:creationId xmlns:a16="http://schemas.microsoft.com/office/drawing/2014/main" id="{3237CAE1-ADDE-4670-899C-CE135DDA8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73" y="1255283"/>
            <a:ext cx="28670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AA0DD3FE-B216-47D0-818A-624FE93FA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7" y="480330"/>
            <a:ext cx="606742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BC31A4B1-86BF-4FD2-8BE3-71BC5CE78054}"/>
              </a:ext>
            </a:extLst>
          </p:cNvPr>
          <p:cNvSpPr txBox="1"/>
          <p:nvPr/>
        </p:nvSpPr>
        <p:spPr>
          <a:xfrm>
            <a:off x="3831571" y="5441577"/>
            <a:ext cx="5298141" cy="677108"/>
          </a:xfrm>
          <a:prstGeom prst="rect">
            <a:avLst/>
          </a:prstGeom>
          <a:noFill/>
        </p:spPr>
        <p:txBody>
          <a:bodyPr wrap="square" rtlCol="0">
            <a:spAutoFit/>
          </a:bodyPr>
          <a:lstStyle/>
          <a:p>
            <a:r>
              <a:rPr kumimoji="0" lang="en-US" sz="20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Registro</a:t>
            </a:r>
            <a:r>
              <a:rPr kumimoji="0" lang="en-US" sz="20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20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clases</a:t>
            </a:r>
            <a:r>
              <a:rPr kumimoji="0" lang="en-US" sz="20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a:t>
            </a:r>
            <a:r>
              <a:rPr kumimoji="0" lang="en-US" sz="2000" b="0" i="0" u="none" strike="noStrike" kern="1200" cap="none" spc="0" normalizeH="0" baseline="0" noProof="0" dirty="0" err="1">
                <a:ln>
                  <a:noFill/>
                </a:ln>
                <a:solidFill>
                  <a:srgbClr val="000000">
                    <a:lumMod val="85000"/>
                    <a:lumOff val="15000"/>
                  </a:srgbClr>
                </a:solidFill>
                <a:effectLst/>
                <a:uLnTx/>
                <a:uFillTx/>
                <a:latin typeface="Calibri Light" panose="020F0302020204030204"/>
                <a:ea typeface="+mn-ea"/>
                <a:cs typeface="+mn-cs"/>
              </a:rPr>
              <a:t>marzo</a:t>
            </a:r>
            <a:r>
              <a:rPr kumimoji="0" lang="en-US" sz="2000" b="0"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 de 2022</a:t>
            </a:r>
            <a:endParaRPr kumimoji="0" lang="es-CL" sz="20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endParaRPr lang="es-CL" dirty="0"/>
          </a:p>
        </p:txBody>
      </p:sp>
    </p:spTree>
    <p:extLst>
      <p:ext uri="{BB962C8B-B14F-4D97-AF65-F5344CB8AC3E}">
        <p14:creationId xmlns:p14="http://schemas.microsoft.com/office/powerpoint/2010/main" val="3293836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518DA5-61AA-4A22-9FBB-F20CA6C0134E}"/>
              </a:ext>
            </a:extLst>
          </p:cNvPr>
          <p:cNvSpPr>
            <a:spLocks noGrp="1"/>
          </p:cNvSpPr>
          <p:nvPr>
            <p:ph type="title"/>
          </p:nvPr>
        </p:nvSpPr>
        <p:spPr>
          <a:xfrm>
            <a:off x="7859485" y="634946"/>
            <a:ext cx="4111798" cy="1450757"/>
          </a:xfrm>
        </p:spPr>
        <p:txBody>
          <a:bodyPr>
            <a:normAutofit/>
          </a:bodyPr>
          <a:lstStyle/>
          <a:p>
            <a:r>
              <a:rPr lang="es-MX" sz="3400" dirty="0"/>
              <a:t>I.3.4 Taller Escritura Creativa Proyecto de obra</a:t>
            </a:r>
            <a:endParaRPr lang="es-CL" sz="3400" dirty="0"/>
          </a:p>
        </p:txBody>
      </p:sp>
      <p:pic>
        <p:nvPicPr>
          <p:cNvPr id="12290" name="Picture 2">
            <a:extLst>
              <a:ext uri="{FF2B5EF4-FFF2-40B4-BE49-F238E27FC236}">
                <a16:creationId xmlns:a16="http://schemas.microsoft.com/office/drawing/2014/main" id="{F8AFDD51-7DD1-4E71-A8DE-9324AE554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6483" r="-383" b="-7479"/>
          <a:stretch/>
        </p:blipFill>
        <p:spPr bwMode="auto">
          <a:xfrm>
            <a:off x="733698" y="634946"/>
            <a:ext cx="6623544" cy="51090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cxnSp>
        <p:nvCxnSpPr>
          <p:cNvPr id="193" name="Straight Connector 19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57CB51C-07FD-4B68-A8FF-29CCFC19D4C5}"/>
              </a:ext>
            </a:extLst>
          </p:cNvPr>
          <p:cNvSpPr>
            <a:spLocks noGrp="1"/>
          </p:cNvSpPr>
          <p:nvPr>
            <p:ph idx="1"/>
          </p:nvPr>
        </p:nvSpPr>
        <p:spPr>
          <a:xfrm>
            <a:off x="7859485" y="2198913"/>
            <a:ext cx="3690257" cy="3755565"/>
          </a:xfrm>
        </p:spPr>
        <p:txBody>
          <a:bodyPr>
            <a:normAutofit fontScale="85000" lnSpcReduction="10000"/>
          </a:bodyPr>
          <a:lstStyle/>
          <a:p>
            <a:pPr fontAlgn="base">
              <a:lnSpc>
                <a:spcPct val="110000"/>
              </a:lnSpc>
            </a:pPr>
            <a:r>
              <a:rPr lang="es-MX" sz="1900" i="0" dirty="0">
                <a:effectLst/>
                <a:latin typeface="+mj-lt"/>
              </a:rPr>
              <a:t>Taller </a:t>
            </a:r>
            <a:r>
              <a:rPr lang="es-MX" sz="1900" dirty="0">
                <a:latin typeface="+mj-lt"/>
              </a:rPr>
              <a:t>a</a:t>
            </a:r>
            <a:r>
              <a:rPr lang="es-MX" sz="1900" i="0" dirty="0">
                <a:effectLst/>
                <a:latin typeface="+mj-lt"/>
              </a:rPr>
              <a:t> cargo del escritor, editor y corrector de estilo Yuri Pérez que </a:t>
            </a:r>
            <a:r>
              <a:rPr lang="es-MX" sz="1900" b="0" i="0" dirty="0">
                <a:effectLst/>
                <a:latin typeface="+mj-lt"/>
              </a:rPr>
              <a:t>está diseñado para que los alumnos desarrollen sus proyectos de obra</a:t>
            </a:r>
            <a:r>
              <a:rPr lang="es-MX" sz="1900" dirty="0">
                <a:latin typeface="+mj-lt"/>
              </a:rPr>
              <a:t>: T</a:t>
            </a:r>
            <a:r>
              <a:rPr lang="es-MX" sz="1900" b="0" i="0" dirty="0">
                <a:effectLst/>
                <a:latin typeface="+mj-lt"/>
              </a:rPr>
              <a:t>rabajar un libro </a:t>
            </a:r>
            <a:r>
              <a:rPr lang="es-MX" sz="1900" dirty="0">
                <a:latin typeface="+mj-lt"/>
              </a:rPr>
              <a:t>de </a:t>
            </a:r>
            <a:r>
              <a:rPr lang="es-MX" sz="1900" b="0" i="0" dirty="0">
                <a:effectLst/>
                <a:latin typeface="+mj-lt"/>
              </a:rPr>
              <a:t>cualquier género literario. </a:t>
            </a:r>
          </a:p>
          <a:p>
            <a:pPr fontAlgn="base">
              <a:lnSpc>
                <a:spcPct val="110000"/>
              </a:lnSpc>
            </a:pPr>
            <a:r>
              <a:rPr lang="es-MX" sz="1900" b="0" i="0" dirty="0">
                <a:effectLst/>
                <a:latin typeface="+mj-lt"/>
              </a:rPr>
              <a:t>El Objetivo final es la escritura de la obra. </a:t>
            </a:r>
            <a:br>
              <a:rPr lang="es-MX" sz="1900" dirty="0">
                <a:latin typeface="+mj-lt"/>
              </a:rPr>
            </a:br>
            <a:endParaRPr lang="es-MX" sz="1900" dirty="0">
              <a:latin typeface="+mj-lt"/>
            </a:endParaRPr>
          </a:p>
          <a:p>
            <a:pPr fontAlgn="base">
              <a:lnSpc>
                <a:spcPct val="110000"/>
              </a:lnSpc>
            </a:pPr>
            <a:r>
              <a:rPr lang="es-MX" sz="1900" dirty="0">
                <a:latin typeface="+mj-lt"/>
              </a:rPr>
              <a:t>Cuenta con 12 integrantes.</a:t>
            </a:r>
            <a:br>
              <a:rPr lang="es-MX" sz="1900" b="0" i="0" dirty="0">
                <a:effectLst/>
                <a:latin typeface="+mj-lt"/>
              </a:rPr>
            </a:br>
            <a:endParaRPr lang="es-MX" sz="1900" b="0" i="0" dirty="0">
              <a:effectLst/>
              <a:latin typeface="+mj-lt"/>
            </a:endParaRPr>
          </a:p>
          <a:p>
            <a:pPr fontAlgn="base">
              <a:lnSpc>
                <a:spcPct val="110000"/>
              </a:lnSpc>
            </a:pPr>
            <a:r>
              <a:rPr lang="es-MX" sz="1900" b="0" i="0" dirty="0">
                <a:effectLst/>
                <a:latin typeface="+mj-lt"/>
              </a:rPr>
              <a:t>Las clases son los días miércoles desde las 18:00 horas, hasta las 21:00 horas. </a:t>
            </a:r>
          </a:p>
          <a:p>
            <a:endParaRPr lang="es-CL" sz="1900" dirty="0"/>
          </a:p>
        </p:txBody>
      </p:sp>
      <p:sp>
        <p:nvSpPr>
          <p:cNvPr id="194" name="Rectangle 19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 name="Rectangle 19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310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52A47-4107-493E-962F-3A22F1E2DBE4}"/>
              </a:ext>
            </a:extLst>
          </p:cNvPr>
          <p:cNvSpPr>
            <a:spLocks noGrp="1"/>
          </p:cNvSpPr>
          <p:nvPr>
            <p:ph type="title" idx="4294967295"/>
          </p:nvPr>
        </p:nvSpPr>
        <p:spPr>
          <a:xfrm>
            <a:off x="3561550" y="73229"/>
            <a:ext cx="5068900" cy="1235617"/>
          </a:xfrm>
        </p:spPr>
        <p:txBody>
          <a:bodyPr>
            <a:noAutofit/>
          </a:bodyPr>
          <a:lstStyle/>
          <a:p>
            <a:pPr algn="ctr"/>
            <a:r>
              <a:rPr lang="es-CL" sz="4000" dirty="0"/>
              <a:t>Registro de reuniones </a:t>
            </a:r>
            <a:br>
              <a:rPr lang="es-CL" sz="4000" dirty="0"/>
            </a:br>
            <a:r>
              <a:rPr lang="es-CL" sz="4000" dirty="0"/>
              <a:t>mes de enero 2022</a:t>
            </a:r>
          </a:p>
        </p:txBody>
      </p:sp>
      <p:graphicFrame>
        <p:nvGraphicFramePr>
          <p:cNvPr id="4" name="Marcador de contenido 3">
            <a:extLst>
              <a:ext uri="{FF2B5EF4-FFF2-40B4-BE49-F238E27FC236}">
                <a16:creationId xmlns:a16="http://schemas.microsoft.com/office/drawing/2014/main" id="{04178001-2F6C-4E0E-B484-E9A08D99BE4D}"/>
              </a:ext>
            </a:extLst>
          </p:cNvPr>
          <p:cNvGraphicFramePr>
            <a:graphicFrameLocks noGrp="1"/>
          </p:cNvGraphicFramePr>
          <p:nvPr>
            <p:ph idx="4294967295"/>
            <p:extLst>
              <p:ext uri="{D42A27DB-BD31-4B8C-83A1-F6EECF244321}">
                <p14:modId xmlns:p14="http://schemas.microsoft.com/office/powerpoint/2010/main" val="765410143"/>
              </p:ext>
            </p:extLst>
          </p:nvPr>
        </p:nvGraphicFramePr>
        <p:xfrm>
          <a:off x="7757032" y="1734570"/>
          <a:ext cx="3998259" cy="4267198"/>
        </p:xfrm>
        <a:graphic>
          <a:graphicData uri="http://schemas.openxmlformats.org/drawingml/2006/table">
            <a:tbl>
              <a:tblPr firstRow="1" firstCol="1" bandRow="1">
                <a:tableStyleId>{5C22544A-7EE6-4342-B048-85BDC9FD1C3A}</a:tableStyleId>
              </a:tblPr>
              <a:tblGrid>
                <a:gridCol w="3998259">
                  <a:extLst>
                    <a:ext uri="{9D8B030D-6E8A-4147-A177-3AD203B41FA5}">
                      <a16:colId xmlns:a16="http://schemas.microsoft.com/office/drawing/2014/main" val="2707219817"/>
                    </a:ext>
                  </a:extLst>
                </a:gridCol>
              </a:tblGrid>
              <a:tr h="4267198">
                <a:tc>
                  <a:txBody>
                    <a:bodyPr/>
                    <a:lstStyle/>
                    <a:p>
                      <a:pPr algn="just">
                        <a:lnSpc>
                          <a:spcPct val="115000"/>
                        </a:lnSpc>
                        <a:spcAft>
                          <a:spcPts val="1000"/>
                        </a:spcAft>
                      </a:pPr>
                      <a:r>
                        <a:rPr lang="es-CL" b="1" dirty="0">
                          <a:solidFill>
                            <a:schemeClr val="tx1"/>
                          </a:solidFill>
                          <a:latin typeface="+mj-lt"/>
                        </a:rPr>
                        <a:t>PROGRAMA</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Orientar la definición de un Proyecto de Obra.</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Entregar Técnicas de Escritura (narrativa y poética.</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Reconocer Figuras Literarias.</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Estudiar distintos métodos de composición literaria.</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Definir el Proyecto de Obra.</a:t>
                      </a:r>
                    </a:p>
                    <a:p>
                      <a:pPr marL="285750" indent="-285750" algn="just">
                        <a:lnSpc>
                          <a:spcPct val="115000"/>
                        </a:lnSpc>
                        <a:spcAft>
                          <a:spcPts val="1000"/>
                        </a:spcAft>
                        <a:buFont typeface="Arial" panose="020B0604020202020204" pitchFamily="34" charset="0"/>
                        <a:buChar char="•"/>
                      </a:pPr>
                      <a:r>
                        <a:rPr lang="es-CL" b="0" dirty="0">
                          <a:solidFill>
                            <a:schemeClr val="tx1"/>
                          </a:solidFill>
                          <a:latin typeface="+mj-lt"/>
                        </a:rPr>
                        <a:t>Culminar el Proyecto de Obra (Libro). </a:t>
                      </a:r>
                    </a:p>
                    <a:p>
                      <a:pPr algn="just">
                        <a:lnSpc>
                          <a:spcPct val="115000"/>
                        </a:lnSpc>
                        <a:spcAft>
                          <a:spcPts val="1000"/>
                        </a:spcAft>
                      </a:pPr>
                      <a:r>
                        <a:rPr lang="es-CL" sz="1200" dirty="0">
                          <a:effectLst/>
                        </a:rPr>
                        <a:t>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035723869"/>
                  </a:ext>
                </a:extLst>
              </a:tr>
            </a:tbl>
          </a:graphicData>
        </a:graphic>
      </p:graphicFrame>
      <p:pic>
        <p:nvPicPr>
          <p:cNvPr id="6" name="Imagen 5">
            <a:extLst>
              <a:ext uri="{FF2B5EF4-FFF2-40B4-BE49-F238E27FC236}">
                <a16:creationId xmlns:a16="http://schemas.microsoft.com/office/drawing/2014/main" id="{350D87CB-E616-447C-9934-F170470BED9C}"/>
              </a:ext>
            </a:extLst>
          </p:cNvPr>
          <p:cNvPicPr>
            <a:picLocks noChangeAspect="1"/>
          </p:cNvPicPr>
          <p:nvPr/>
        </p:nvPicPr>
        <p:blipFill rotWithShape="1">
          <a:blip r:embed="rId2"/>
          <a:srcRect b="1604"/>
          <a:stretch/>
        </p:blipFill>
        <p:spPr>
          <a:xfrm>
            <a:off x="652443" y="1434352"/>
            <a:ext cx="6450412" cy="4506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9946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52A47-4107-493E-962F-3A22F1E2DBE4}"/>
              </a:ext>
            </a:extLst>
          </p:cNvPr>
          <p:cNvSpPr>
            <a:spLocks noGrp="1"/>
          </p:cNvSpPr>
          <p:nvPr>
            <p:ph type="title"/>
          </p:nvPr>
        </p:nvSpPr>
        <p:spPr>
          <a:xfrm>
            <a:off x="1097280" y="286603"/>
            <a:ext cx="10558692" cy="1450757"/>
          </a:xfrm>
        </p:spPr>
        <p:txBody>
          <a:bodyPr/>
          <a:lstStyle/>
          <a:p>
            <a:r>
              <a:rPr lang="es-CL" dirty="0"/>
              <a:t>Registro de reuniones mes de marzo 2022 </a:t>
            </a:r>
          </a:p>
        </p:txBody>
      </p:sp>
      <p:pic>
        <p:nvPicPr>
          <p:cNvPr id="4" name="Imagen 3">
            <a:extLst>
              <a:ext uri="{FF2B5EF4-FFF2-40B4-BE49-F238E27FC236}">
                <a16:creationId xmlns:a16="http://schemas.microsoft.com/office/drawing/2014/main" id="{848AC0B1-A9EE-4F4D-A313-6E38DE6A369B}"/>
              </a:ext>
            </a:extLst>
          </p:cNvPr>
          <p:cNvPicPr>
            <a:picLocks noChangeAspect="1"/>
          </p:cNvPicPr>
          <p:nvPr/>
        </p:nvPicPr>
        <p:blipFill rotWithShape="1">
          <a:blip r:embed="rId2"/>
          <a:srcRect b="1795"/>
          <a:stretch/>
        </p:blipFill>
        <p:spPr>
          <a:xfrm>
            <a:off x="3063827" y="1972714"/>
            <a:ext cx="6064346" cy="4228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0151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C596054-52C1-4E2A-851D-CDBD713E8D05}"/>
              </a:ext>
            </a:extLst>
          </p:cNvPr>
          <p:cNvSpPr>
            <a:spLocks noGrp="1"/>
          </p:cNvSpPr>
          <p:nvPr>
            <p:ph type="title"/>
          </p:nvPr>
        </p:nvSpPr>
        <p:spPr>
          <a:xfrm>
            <a:off x="7859485" y="634946"/>
            <a:ext cx="3690257" cy="1450757"/>
          </a:xfrm>
        </p:spPr>
        <p:txBody>
          <a:bodyPr>
            <a:normAutofit fontScale="90000"/>
          </a:bodyPr>
          <a:lstStyle/>
          <a:p>
            <a:r>
              <a:rPr lang="es-CL" dirty="0"/>
              <a:t>I.3.5 Colectivo El Arca Literaria</a:t>
            </a:r>
          </a:p>
        </p:txBody>
      </p:sp>
      <p:pic>
        <p:nvPicPr>
          <p:cNvPr id="4" name="Imagen 4" descr="Captura de pantalla de un celular con texto e imagen&#10;&#10;Descripción generada automáticamente">
            <a:extLst>
              <a:ext uri="{FF2B5EF4-FFF2-40B4-BE49-F238E27FC236}">
                <a16:creationId xmlns:a16="http://schemas.microsoft.com/office/drawing/2014/main" id="{0ABE2711-60A6-480C-9E26-BA25C7DBB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353902"/>
            <a:ext cx="6909801" cy="3886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Connector 21">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B457C75-F239-43B0-BF12-8CCE09FD8338}"/>
              </a:ext>
            </a:extLst>
          </p:cNvPr>
          <p:cNvSpPr>
            <a:spLocks noGrp="1"/>
          </p:cNvSpPr>
          <p:nvPr>
            <p:ph idx="1"/>
          </p:nvPr>
        </p:nvSpPr>
        <p:spPr>
          <a:xfrm>
            <a:off x="7859485" y="2198914"/>
            <a:ext cx="3690257" cy="3670180"/>
          </a:xfrm>
        </p:spPr>
        <p:txBody>
          <a:bodyPr>
            <a:normAutofit/>
          </a:bodyPr>
          <a:lstStyle/>
          <a:p>
            <a:r>
              <a:rPr lang="es-CL">
                <a:latin typeface="+mj-lt"/>
              </a:rPr>
              <a:t>Dirigido por Melania Tello</a:t>
            </a:r>
          </a:p>
          <a:p>
            <a:pPr>
              <a:spcAft>
                <a:spcPts val="800"/>
              </a:spcAft>
            </a:pPr>
            <a:r>
              <a:rPr lang="es-CL">
                <a:effectLst/>
                <a:latin typeface="+mj-lt"/>
                <a:ea typeface="Times New Roman" panose="02020603050405020304" pitchFamily="18" charset="0"/>
                <a:cs typeface="Times New Roman" panose="02020603050405020304" pitchFamily="18" charset="0"/>
              </a:rPr>
              <a:t>Reunión</a:t>
            </a:r>
            <a:r>
              <a:rPr lang="es-CL">
                <a:latin typeface="+mj-lt"/>
                <a:ea typeface="Times New Roman" panose="02020603050405020304" pitchFamily="18" charset="0"/>
                <a:cs typeface="Times New Roman" panose="02020603050405020304" pitchFamily="18" charset="0"/>
              </a:rPr>
              <a:t> del </a:t>
            </a:r>
            <a:r>
              <a:rPr lang="es-CL">
                <a:effectLst/>
                <a:latin typeface="+mj-lt"/>
                <a:ea typeface="Times New Roman" panose="02020603050405020304" pitchFamily="18" charset="0"/>
                <a:cs typeface="Times New Roman" panose="02020603050405020304" pitchFamily="18" charset="0"/>
              </a:rPr>
              <a:t>Colectivo “</a:t>
            </a:r>
            <a:r>
              <a:rPr lang="es-CL" i="1">
                <a:effectLst/>
                <a:latin typeface="+mj-lt"/>
                <a:ea typeface="Times New Roman" panose="02020603050405020304" pitchFamily="18" charset="0"/>
                <a:cs typeface="Times New Roman" panose="02020603050405020304" pitchFamily="18" charset="0"/>
              </a:rPr>
              <a:t>El Arca Literaria”</a:t>
            </a:r>
            <a:r>
              <a:rPr lang="es-CL" i="1">
                <a:latin typeface="+mj-lt"/>
                <a:ea typeface="Times New Roman" panose="02020603050405020304" pitchFamily="18" charset="0"/>
                <a:cs typeface="Times New Roman" panose="02020603050405020304" pitchFamily="18" charset="0"/>
              </a:rPr>
              <a:t>.</a:t>
            </a:r>
            <a:r>
              <a:rPr lang="es-CL">
                <a:effectLst/>
                <a:latin typeface="+mj-lt"/>
                <a:ea typeface="Times New Roman" panose="02020603050405020304" pitchFamily="18" charset="0"/>
                <a:cs typeface="Times New Roman" panose="02020603050405020304" pitchFamily="18" charset="0"/>
              </a:rPr>
              <a:t> </a:t>
            </a:r>
            <a:endParaRPr lang="es-CL">
              <a:latin typeface="+mj-lt"/>
              <a:ea typeface="Times New Roman" panose="02020603050405020304" pitchFamily="18" charset="0"/>
              <a:cs typeface="Times New Roman" panose="02020603050405020304" pitchFamily="18" charset="0"/>
            </a:endParaRPr>
          </a:p>
          <a:p>
            <a:pPr>
              <a:spcAft>
                <a:spcPts val="800"/>
              </a:spcAft>
            </a:pPr>
            <a:r>
              <a:rPr lang="es-CL">
                <a:effectLst/>
                <a:latin typeface="+mj-lt"/>
                <a:ea typeface="Times New Roman" panose="02020603050405020304" pitchFamily="18" charset="0"/>
                <a:cs typeface="Times New Roman" panose="02020603050405020304" pitchFamily="18" charset="0"/>
              </a:rPr>
              <a:t>Dirección</a:t>
            </a:r>
            <a:r>
              <a:rPr lang="es-CL">
                <a:latin typeface="+mj-lt"/>
                <a:ea typeface="Times New Roman" panose="02020603050405020304" pitchFamily="18" charset="0"/>
                <a:cs typeface="Times New Roman" panose="02020603050405020304" pitchFamily="18" charset="0"/>
              </a:rPr>
              <a:t>:</a:t>
            </a:r>
            <a:r>
              <a:rPr lang="es-CL">
                <a:effectLst/>
                <a:latin typeface="+mj-lt"/>
                <a:ea typeface="Times New Roman" panose="02020603050405020304" pitchFamily="18" charset="0"/>
                <a:cs typeface="Times New Roman" panose="02020603050405020304" pitchFamily="18" charset="0"/>
              </a:rPr>
              <a:t> Melania Tello.</a:t>
            </a:r>
            <a:endParaRPr lang="es-CL">
              <a:effectLst/>
              <a:latin typeface="+mj-lt"/>
              <a:ea typeface="Calibri" panose="020F0502020204030204" pitchFamily="34" charset="0"/>
              <a:cs typeface="Times New Roman" panose="02020603050405020304" pitchFamily="18" charset="0"/>
            </a:endParaRPr>
          </a:p>
          <a:p>
            <a:pPr>
              <a:spcAft>
                <a:spcPts val="800"/>
              </a:spcAft>
            </a:pPr>
            <a:r>
              <a:rPr lang="es-CL">
                <a:effectLst/>
                <a:latin typeface="+mj-lt"/>
                <a:ea typeface="Times New Roman" panose="02020603050405020304" pitchFamily="18" charset="0"/>
                <a:cs typeface="Times New Roman" panose="02020603050405020304" pitchFamily="18" charset="0"/>
              </a:rPr>
              <a:t>Horario: Todos los lunes desde las 16:00 a 18:00 horas.</a:t>
            </a:r>
            <a:endParaRPr lang="es-CL">
              <a:effectLst/>
              <a:latin typeface="+mj-lt"/>
              <a:ea typeface="Calibri" panose="020F0502020204030204" pitchFamily="34" charset="0"/>
              <a:cs typeface="Times New Roman" panose="02020603050405020304" pitchFamily="18" charset="0"/>
            </a:endParaRPr>
          </a:p>
          <a:p>
            <a:r>
              <a:rPr lang="es-CL">
                <a:effectLst/>
                <a:latin typeface="+mj-lt"/>
                <a:ea typeface="Times New Roman" panose="02020603050405020304" pitchFamily="18" charset="0"/>
              </a:rPr>
              <a:t>Medio de encuentro durante enero y febrero</a:t>
            </a:r>
            <a:r>
              <a:rPr lang="es-CL">
                <a:latin typeface="+mj-lt"/>
                <a:ea typeface="Times New Roman" panose="02020603050405020304" pitchFamily="18" charset="0"/>
              </a:rPr>
              <a:t>: </a:t>
            </a:r>
            <a:r>
              <a:rPr lang="es-CL">
                <a:effectLst/>
                <a:latin typeface="+mj-lt"/>
                <a:ea typeface="Times New Roman" panose="02020603050405020304" pitchFamily="18" charset="0"/>
              </a:rPr>
              <a:t>Telemático por www.yit.sit.Meet </a:t>
            </a:r>
            <a:endParaRPr lang="es-CL">
              <a:effectLst/>
              <a:latin typeface="+mj-lt"/>
              <a:ea typeface="Calibri" panose="020F0502020204030204" pitchFamily="34" charset="0"/>
              <a:cs typeface="Times New Roman" panose="02020603050405020304" pitchFamily="18" charset="0"/>
            </a:endParaRPr>
          </a:p>
          <a:p>
            <a:endParaRPr lang="es-CL" dirty="0"/>
          </a:p>
        </p:txBody>
      </p:sp>
      <p:sp>
        <p:nvSpPr>
          <p:cNvPr id="24" name="Rectangle 23">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30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52A47-4107-493E-962F-3A22F1E2DBE4}"/>
              </a:ext>
            </a:extLst>
          </p:cNvPr>
          <p:cNvSpPr>
            <a:spLocks noGrp="1"/>
          </p:cNvSpPr>
          <p:nvPr>
            <p:ph type="title" idx="4294967295"/>
          </p:nvPr>
        </p:nvSpPr>
        <p:spPr>
          <a:xfrm>
            <a:off x="815437" y="-380778"/>
            <a:ext cx="10561126" cy="1449387"/>
          </a:xfrm>
        </p:spPr>
        <p:txBody>
          <a:bodyPr>
            <a:normAutofit/>
          </a:bodyPr>
          <a:lstStyle/>
          <a:p>
            <a:pPr algn="ctr"/>
            <a:r>
              <a:rPr lang="es-CL" sz="4000" dirty="0"/>
              <a:t>Registro de reunión enero 2022</a:t>
            </a:r>
          </a:p>
        </p:txBody>
      </p:sp>
      <p:pic>
        <p:nvPicPr>
          <p:cNvPr id="5" name="Imagen 4">
            <a:extLst>
              <a:ext uri="{FF2B5EF4-FFF2-40B4-BE49-F238E27FC236}">
                <a16:creationId xmlns:a16="http://schemas.microsoft.com/office/drawing/2014/main" id="{DCA7DF6B-FDA5-4AA3-B505-CAD810E37F7D}"/>
              </a:ext>
            </a:extLst>
          </p:cNvPr>
          <p:cNvPicPr>
            <a:picLocks noChangeAspect="1"/>
          </p:cNvPicPr>
          <p:nvPr/>
        </p:nvPicPr>
        <p:blipFill rotWithShape="1">
          <a:blip r:embed="rId2"/>
          <a:srcRect l="3620" t="34023" r="59569" b="29962"/>
          <a:stretch/>
        </p:blipFill>
        <p:spPr>
          <a:xfrm>
            <a:off x="2864743" y="1814347"/>
            <a:ext cx="6462514" cy="3556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8382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52A47-4107-493E-962F-3A22F1E2DBE4}"/>
              </a:ext>
            </a:extLst>
          </p:cNvPr>
          <p:cNvSpPr>
            <a:spLocks noGrp="1"/>
          </p:cNvSpPr>
          <p:nvPr>
            <p:ph type="title" idx="4294967295"/>
          </p:nvPr>
        </p:nvSpPr>
        <p:spPr>
          <a:xfrm>
            <a:off x="815437" y="-380778"/>
            <a:ext cx="10561126" cy="1449387"/>
          </a:xfrm>
        </p:spPr>
        <p:txBody>
          <a:bodyPr>
            <a:normAutofit/>
          </a:bodyPr>
          <a:lstStyle/>
          <a:p>
            <a:pPr algn="ctr"/>
            <a:r>
              <a:rPr lang="es-CL" sz="4000" dirty="0"/>
              <a:t>Registro de reunión febrero 2022</a:t>
            </a:r>
          </a:p>
        </p:txBody>
      </p:sp>
      <p:pic>
        <p:nvPicPr>
          <p:cNvPr id="4" name="Imagen 3">
            <a:extLst>
              <a:ext uri="{FF2B5EF4-FFF2-40B4-BE49-F238E27FC236}">
                <a16:creationId xmlns:a16="http://schemas.microsoft.com/office/drawing/2014/main" id="{2B6EBE3C-4F55-4524-BDE4-D5F5DBDA10CB}"/>
              </a:ext>
            </a:extLst>
          </p:cNvPr>
          <p:cNvPicPr/>
          <p:nvPr/>
        </p:nvPicPr>
        <p:blipFill>
          <a:blip r:embed="rId2"/>
          <a:stretch>
            <a:fillRect/>
          </a:stretch>
        </p:blipFill>
        <p:spPr>
          <a:xfrm>
            <a:off x="2864743" y="1856388"/>
            <a:ext cx="6462514" cy="3556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8660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5095875" y="585470"/>
            <a:ext cx="6629399" cy="2497027"/>
          </a:xfrm>
          <a:noFill/>
        </p:spPr>
        <p:txBody>
          <a:bodyPr vert="horz" lIns="91440" tIns="45720" rIns="91440" bIns="45720" rtlCol="0" anchor="b">
            <a:normAutofit/>
          </a:bodyPr>
          <a:lstStyle/>
          <a:p>
            <a:r>
              <a:rPr lang="en-US" sz="4000" b="1" dirty="0"/>
              <a:t>II. </a:t>
            </a:r>
            <a:r>
              <a:rPr lang="en-US" sz="4000" b="1" dirty="0" err="1"/>
              <a:t>Presentación</a:t>
            </a:r>
            <a:r>
              <a:rPr lang="en-US" sz="4000" b="1" dirty="0"/>
              <a:t> de </a:t>
            </a:r>
            <a:r>
              <a:rPr lang="en-US" sz="4000" b="1" dirty="0" err="1"/>
              <a:t>libros</a:t>
            </a:r>
            <a:r>
              <a:rPr lang="en-US" sz="4000" b="1" dirty="0"/>
              <a:t>, </a:t>
            </a:r>
            <a:r>
              <a:rPr lang="en-US" sz="4000" b="1" dirty="0" err="1"/>
              <a:t>recitales</a:t>
            </a:r>
            <a:r>
              <a:rPr lang="en-US" sz="4000" b="1" dirty="0"/>
              <a:t> y/o </a:t>
            </a:r>
            <a:r>
              <a:rPr lang="en-US" sz="4000" b="1" dirty="0" err="1"/>
              <a:t>eventos</a:t>
            </a:r>
            <a:r>
              <a:rPr lang="en-US" sz="4000" b="1" dirty="0"/>
              <a:t> </a:t>
            </a:r>
            <a:r>
              <a:rPr lang="en-US" sz="4000" b="1" dirty="0" err="1"/>
              <a:t>culturales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64448" y="2452491"/>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68105" y="4623194"/>
            <a:ext cx="28800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Sociedad de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Escritores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de Chile</a:t>
            </a:r>
            <a:endParaRPr kumimoji="0" lang="es-CL"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031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6CEC17D-0C1B-4A8F-8545-AC704A326EF0}"/>
              </a:ext>
            </a:extLst>
          </p:cNvPr>
          <p:cNvSpPr>
            <a:spLocks noGrp="1"/>
          </p:cNvSpPr>
          <p:nvPr>
            <p:ph type="title"/>
          </p:nvPr>
        </p:nvSpPr>
        <p:spPr>
          <a:xfrm>
            <a:off x="6905685" y="657385"/>
            <a:ext cx="4813072" cy="3686015"/>
          </a:xfrm>
        </p:spPr>
        <p:txBody>
          <a:bodyPr vert="horz" lIns="91440" tIns="45720" rIns="91440" bIns="45720" rtlCol="0" anchor="b">
            <a:normAutofit fontScale="90000"/>
          </a:bodyPr>
          <a:lstStyle/>
          <a:p>
            <a:r>
              <a:rPr lang="en-US" sz="6800" dirty="0">
                <a:solidFill>
                  <a:schemeClr val="tx1">
                    <a:lumMod val="85000"/>
                    <a:lumOff val="15000"/>
                  </a:schemeClr>
                </a:solidFill>
              </a:rPr>
              <a:t>II.1 </a:t>
            </a:r>
            <a:r>
              <a:rPr lang="en-US" sz="6800" dirty="0" err="1">
                <a:solidFill>
                  <a:schemeClr val="tx1">
                    <a:lumMod val="85000"/>
                    <a:lumOff val="15000"/>
                  </a:schemeClr>
                </a:solidFill>
              </a:rPr>
              <a:t>Lanzamiento</a:t>
            </a:r>
            <a:r>
              <a:rPr lang="en-US" sz="6800" dirty="0">
                <a:solidFill>
                  <a:schemeClr val="tx1">
                    <a:lumMod val="85000"/>
                    <a:lumOff val="15000"/>
                  </a:schemeClr>
                </a:solidFill>
              </a:rPr>
              <a:t> </a:t>
            </a:r>
            <a:r>
              <a:rPr lang="en-US" sz="6800" dirty="0" err="1">
                <a:solidFill>
                  <a:schemeClr val="tx1">
                    <a:lumMod val="85000"/>
                    <a:lumOff val="15000"/>
                  </a:schemeClr>
                </a:solidFill>
              </a:rPr>
              <a:t>edición</a:t>
            </a:r>
            <a:r>
              <a:rPr lang="en-US" sz="6800" dirty="0">
                <a:solidFill>
                  <a:schemeClr val="tx1">
                    <a:lumMod val="85000"/>
                    <a:lumOff val="15000"/>
                  </a:schemeClr>
                </a:solidFill>
              </a:rPr>
              <a:t> N°6 de la </a:t>
            </a:r>
            <a:r>
              <a:rPr lang="en-US" sz="6800" dirty="0" err="1">
                <a:solidFill>
                  <a:schemeClr val="tx1">
                    <a:lumMod val="85000"/>
                    <a:lumOff val="15000"/>
                  </a:schemeClr>
                </a:solidFill>
              </a:rPr>
              <a:t>Revista</a:t>
            </a:r>
            <a:r>
              <a:rPr lang="en-US" sz="6800" dirty="0">
                <a:solidFill>
                  <a:schemeClr val="tx1">
                    <a:lumMod val="85000"/>
                    <a:lumOff val="15000"/>
                  </a:schemeClr>
                </a:solidFill>
              </a:rPr>
              <a:t> Simpson 7 </a:t>
            </a:r>
          </a:p>
        </p:txBody>
      </p:sp>
      <p:pic>
        <p:nvPicPr>
          <p:cNvPr id="5" name="Marcador de contenido 4" descr="Imagen que contiene Interfaz de usuario gráfica&#10;&#10;Descripción generada automáticamente">
            <a:extLst>
              <a:ext uri="{FF2B5EF4-FFF2-40B4-BE49-F238E27FC236}">
                <a16:creationId xmlns:a16="http://schemas.microsoft.com/office/drawing/2014/main" id="{20102C9A-9029-4437-983D-108EA0C49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611" y="1397032"/>
            <a:ext cx="6399900" cy="4063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4049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CC244F-1711-484C-A8B2-5CE7BFF3DE53}"/>
              </a:ext>
            </a:extLst>
          </p:cNvPr>
          <p:cNvSpPr>
            <a:spLocks noGrp="1"/>
          </p:cNvSpPr>
          <p:nvPr>
            <p:ph type="title"/>
          </p:nvPr>
        </p:nvSpPr>
        <p:spPr/>
        <p:txBody>
          <a:bodyPr>
            <a:normAutofit/>
          </a:bodyPr>
          <a:lstStyle/>
          <a:p>
            <a:pPr algn="ctr"/>
            <a:r>
              <a:rPr lang="es-CL" sz="4000" dirty="0"/>
              <a:t>Lanzamiento edición N°6 de la Revista Simpson 7 </a:t>
            </a:r>
          </a:p>
        </p:txBody>
      </p:sp>
      <p:pic>
        <p:nvPicPr>
          <p:cNvPr id="5" name="Marcador de contenido 4">
            <a:extLst>
              <a:ext uri="{FF2B5EF4-FFF2-40B4-BE49-F238E27FC236}">
                <a16:creationId xmlns:a16="http://schemas.microsoft.com/office/drawing/2014/main" id="{9830DBF3-F675-45D2-A5B3-29D8CCA7E173}"/>
              </a:ext>
            </a:extLst>
          </p:cNvPr>
          <p:cNvPicPr>
            <a:picLocks noGrp="1" noChangeAspect="1"/>
          </p:cNvPicPr>
          <p:nvPr>
            <p:ph idx="1"/>
          </p:nvPr>
        </p:nvPicPr>
        <p:blipFill rotWithShape="1">
          <a:blip r:embed="rId2"/>
          <a:srcRect l="1226" t="11062" r="18676" b="8204"/>
          <a:stretch/>
        </p:blipFill>
        <p:spPr>
          <a:xfrm>
            <a:off x="966952" y="2196661"/>
            <a:ext cx="5728137" cy="3247697"/>
          </a:xfrm>
        </p:spPr>
      </p:pic>
      <p:sp>
        <p:nvSpPr>
          <p:cNvPr id="6" name="CuadroTexto 5">
            <a:extLst>
              <a:ext uri="{FF2B5EF4-FFF2-40B4-BE49-F238E27FC236}">
                <a16:creationId xmlns:a16="http://schemas.microsoft.com/office/drawing/2014/main" id="{428D9B87-BD41-4694-8B83-7C69D24F69C6}"/>
              </a:ext>
            </a:extLst>
          </p:cNvPr>
          <p:cNvSpPr txBox="1"/>
          <p:nvPr/>
        </p:nvSpPr>
        <p:spPr>
          <a:xfrm>
            <a:off x="7017200" y="2745505"/>
            <a:ext cx="431418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0303"/>
                </a:solidFill>
                <a:effectLst/>
                <a:uLnTx/>
                <a:uFillTx/>
                <a:latin typeface="Calibri Light" panose="020F0302020204030204"/>
                <a:ea typeface="+mn-ea"/>
                <a:cs typeface="+mn-cs"/>
              </a:rPr>
              <a:t>El día 17 de enero de 2022 se realizó una transmisión especial por el lanzamiento de la edición seis (correspondiente al año 2021) de la revista Simpson 7 de la SECH.</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30303"/>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0303"/>
                </a:solidFill>
                <a:effectLst/>
                <a:uLnTx/>
                <a:uFillTx/>
                <a:latin typeface="Calibri Light" panose="020F0302020204030204"/>
                <a:ea typeface="+mn-ea"/>
                <a:cs typeface="+mn-cs"/>
              </a:rPr>
              <a:t>Link de la transmisión: </a:t>
            </a:r>
            <a:r>
              <a:rPr kumimoji="0" lang="es-MX" sz="1800" b="0" i="0" u="none" strike="noStrike" kern="1200" cap="none" spc="0" normalizeH="0" baseline="0" noProof="0" dirty="0">
                <a:ln>
                  <a:noFill/>
                </a:ln>
                <a:solidFill>
                  <a:srgbClr val="030303"/>
                </a:solidFill>
                <a:effectLst/>
                <a:uLnTx/>
                <a:uFillTx/>
                <a:latin typeface="Calibri Light" panose="020F0302020204030204"/>
                <a:ea typeface="+mn-ea"/>
                <a:cs typeface="+mn-cs"/>
                <a:hlinkClick r:id="rId3"/>
              </a:rPr>
              <a:t>https://www.youtube.com/watch?v=7XjDrVuQO3g&amp;t=651s</a:t>
            </a:r>
            <a:endParaRPr kumimoji="0" lang="es-CL"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3063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D81F9-35EE-4848-B545-C956D34E2C23}"/>
              </a:ext>
            </a:extLst>
          </p:cNvPr>
          <p:cNvSpPr>
            <a:spLocks noGrp="1"/>
          </p:cNvSpPr>
          <p:nvPr>
            <p:ph type="title" idx="4294967295"/>
          </p:nvPr>
        </p:nvSpPr>
        <p:spPr>
          <a:xfrm>
            <a:off x="6602413" y="258763"/>
            <a:ext cx="5589587" cy="1450975"/>
          </a:xfrm>
        </p:spPr>
        <p:txBody>
          <a:bodyPr>
            <a:normAutofit/>
          </a:bodyPr>
          <a:lstStyle/>
          <a:p>
            <a:r>
              <a:rPr lang="es-CL" dirty="0"/>
              <a:t>I.1.1 Taller Jácara Cuentos</a:t>
            </a:r>
          </a:p>
        </p:txBody>
      </p:sp>
      <p:sp>
        <p:nvSpPr>
          <p:cNvPr id="3" name="Marcador de contenido 2">
            <a:extLst>
              <a:ext uri="{FF2B5EF4-FFF2-40B4-BE49-F238E27FC236}">
                <a16:creationId xmlns:a16="http://schemas.microsoft.com/office/drawing/2014/main" id="{D67B73AD-4808-49EB-BB14-7B3D3F709211}"/>
              </a:ext>
            </a:extLst>
          </p:cNvPr>
          <p:cNvSpPr>
            <a:spLocks noGrp="1"/>
          </p:cNvSpPr>
          <p:nvPr>
            <p:ph idx="4294967295"/>
          </p:nvPr>
        </p:nvSpPr>
        <p:spPr>
          <a:xfrm>
            <a:off x="6602413" y="2162829"/>
            <a:ext cx="5438775" cy="3944937"/>
          </a:xfrm>
        </p:spPr>
        <p:txBody>
          <a:bodyPr>
            <a:normAutofit/>
          </a:bodyPr>
          <a:lstStyle/>
          <a:p>
            <a:pPr marL="0" indent="0">
              <a:spcAft>
                <a:spcPts val="1000"/>
              </a:spcAft>
              <a:buNone/>
            </a:pPr>
            <a:r>
              <a:rPr lang="es-ES" sz="1600" dirty="0">
                <a:effectLst/>
                <a:latin typeface="+mj-lt"/>
                <a:ea typeface="Times New Roman" panose="02020603050405020304" pitchFamily="18" charset="0"/>
                <a:cs typeface="Times New Roman" panose="02020603050405020304" pitchFamily="18" charset="0"/>
              </a:rPr>
              <a:t>Jácara Cuentos </a:t>
            </a:r>
            <a:r>
              <a:rPr lang="es-ES" sz="1600">
                <a:effectLst/>
                <a:latin typeface="+mj-lt"/>
                <a:ea typeface="Times New Roman" panose="02020603050405020304" pitchFamily="18" charset="0"/>
                <a:cs typeface="Times New Roman" panose="02020603050405020304" pitchFamily="18" charset="0"/>
              </a:rPr>
              <a:t>colectivo, imparte </a:t>
            </a:r>
            <a:r>
              <a:rPr lang="es-ES" sz="1600" dirty="0">
                <a:effectLst/>
                <a:latin typeface="+mj-lt"/>
                <a:ea typeface="Times New Roman" panose="02020603050405020304" pitchFamily="18" charset="0"/>
                <a:cs typeface="Times New Roman" panose="02020603050405020304" pitchFamily="18" charset="0"/>
              </a:rPr>
              <a:t>taller de narración oral, juegos narrativos y de mediación lectora desde el año 2016.  Realiza talleres en forma presencial en la Casa del Escritor de la Sociedad de Escritores de Chile desde el año 2018 y </a:t>
            </a:r>
            <a:r>
              <a:rPr lang="es-ES" sz="1600" dirty="0">
                <a:latin typeface="+mj-lt"/>
                <a:ea typeface="Times New Roman" panose="02020603050405020304" pitchFamily="18" charset="0"/>
                <a:cs typeface="Times New Roman" panose="02020603050405020304" pitchFamily="18" charset="0"/>
              </a:rPr>
              <a:t>desde</a:t>
            </a:r>
            <a:r>
              <a:rPr lang="es-ES" sz="1600" dirty="0">
                <a:effectLst/>
                <a:latin typeface="+mj-lt"/>
                <a:ea typeface="Times New Roman" panose="02020603050405020304" pitchFamily="18" charset="0"/>
                <a:cs typeface="Times New Roman" panose="02020603050405020304" pitchFamily="18" charset="0"/>
              </a:rPr>
              <a:t> el año 2020, atendiendo  con especial dedicación  a la forma de vincularnos, ha optado la modalidad telemática. Vía app en sala virtual de </a:t>
            </a:r>
            <a:r>
              <a:rPr lang="es-ES" sz="1600" dirty="0" err="1">
                <a:effectLst/>
                <a:latin typeface="+mj-lt"/>
                <a:ea typeface="Times New Roman" panose="02020603050405020304" pitchFamily="18" charset="0"/>
                <a:cs typeface="Times New Roman" panose="02020603050405020304" pitchFamily="18" charset="0"/>
              </a:rPr>
              <a:t>messenger</a:t>
            </a:r>
            <a:r>
              <a:rPr lang="es-ES" sz="1600" dirty="0">
                <a:effectLst/>
                <a:latin typeface="+mj-lt"/>
                <a:ea typeface="Times New Roman" panose="02020603050405020304" pitchFamily="18" charset="0"/>
                <a:cs typeface="Times New Roman" panose="02020603050405020304" pitchFamily="18" charset="0"/>
              </a:rPr>
              <a:t>, </a:t>
            </a:r>
            <a:r>
              <a:rPr lang="es-ES" sz="1600" dirty="0" err="1">
                <a:effectLst/>
                <a:latin typeface="+mj-lt"/>
                <a:ea typeface="Times New Roman" panose="02020603050405020304" pitchFamily="18" charset="0"/>
                <a:cs typeface="Times New Roman" panose="02020603050405020304" pitchFamily="18" charset="0"/>
              </a:rPr>
              <a:t>wpss</a:t>
            </a:r>
            <a:r>
              <a:rPr lang="es-ES" sz="1600" dirty="0">
                <a:effectLst/>
                <a:latin typeface="+mj-lt"/>
                <a:ea typeface="Times New Roman" panose="02020603050405020304" pitchFamily="18" charset="0"/>
                <a:cs typeface="Times New Roman" panose="02020603050405020304" pitchFamily="18" charset="0"/>
              </a:rPr>
              <a:t> y </a:t>
            </a:r>
            <a:r>
              <a:rPr lang="es-ES" sz="1600" dirty="0" err="1">
                <a:effectLst/>
                <a:latin typeface="+mj-lt"/>
                <a:ea typeface="Times New Roman" panose="02020603050405020304" pitchFamily="18" charset="0"/>
                <a:cs typeface="Times New Roman" panose="02020603050405020304" pitchFamily="18" charset="0"/>
              </a:rPr>
              <a:t>Duo</a:t>
            </a:r>
            <a:r>
              <a:rPr lang="es-ES" sz="1600" dirty="0">
                <a:effectLst/>
                <a:latin typeface="+mj-lt"/>
                <a:ea typeface="Times New Roman" panose="02020603050405020304" pitchFamily="18" charset="0"/>
                <a:cs typeface="Times New Roman" panose="02020603050405020304" pitchFamily="18" charset="0"/>
              </a:rPr>
              <a:t>. </a:t>
            </a:r>
            <a:br>
              <a:rPr lang="es-ES" sz="1600" dirty="0">
                <a:effectLst/>
                <a:latin typeface="+mj-lt"/>
                <a:ea typeface="Times New Roman" panose="02020603050405020304" pitchFamily="18" charset="0"/>
                <a:cs typeface="Times New Roman" panose="02020603050405020304" pitchFamily="18" charset="0"/>
              </a:rPr>
            </a:br>
            <a:r>
              <a:rPr lang="es-ES" sz="1600" dirty="0">
                <a:effectLst/>
                <a:latin typeface="+mj-lt"/>
                <a:ea typeface="Times New Roman" panose="02020603050405020304" pitchFamily="18" charset="0"/>
                <a:cs typeface="Times New Roman" panose="02020603050405020304" pitchFamily="18" charset="0"/>
              </a:rPr>
              <a:t>Cuenta con 14 integrantes entre niños y adultos.</a:t>
            </a:r>
            <a:endParaRPr lang="es-CL" sz="1600" dirty="0">
              <a:effectLst/>
              <a:latin typeface="+mj-lt"/>
              <a:ea typeface="Times New Roman" panose="02020603050405020304" pitchFamily="18" charset="0"/>
              <a:cs typeface="Times New Roman" panose="02020603050405020304" pitchFamily="18" charset="0"/>
            </a:endParaRPr>
          </a:p>
          <a:p>
            <a:pPr marL="0" indent="0">
              <a:spcAft>
                <a:spcPts val="1000"/>
              </a:spcAft>
              <a:buNone/>
            </a:pPr>
            <a:r>
              <a:rPr lang="es-ES" sz="1600" dirty="0">
                <a:effectLst/>
                <a:latin typeface="+mj-lt"/>
                <a:ea typeface="Times New Roman" panose="02020603050405020304" pitchFamily="18" charset="0"/>
                <a:cs typeface="Times New Roman" panose="02020603050405020304" pitchFamily="18" charset="0"/>
              </a:rPr>
              <a:t>Mediadoras: </a:t>
            </a:r>
            <a:br>
              <a:rPr lang="es-ES" sz="1600" b="1" dirty="0">
                <a:effectLst/>
                <a:latin typeface="+mj-lt"/>
                <a:ea typeface="Times New Roman" panose="02020603050405020304" pitchFamily="18" charset="0"/>
                <a:cs typeface="Times New Roman" panose="02020603050405020304" pitchFamily="18" charset="0"/>
              </a:rPr>
            </a:br>
            <a:r>
              <a:rPr lang="es-ES" sz="1600" b="1" dirty="0">
                <a:effectLst/>
                <a:latin typeface="+mj-lt"/>
                <a:ea typeface="Times New Roman" panose="02020603050405020304" pitchFamily="18" charset="0"/>
                <a:cs typeface="Times New Roman" panose="02020603050405020304" pitchFamily="18" charset="0"/>
              </a:rPr>
              <a:t> - </a:t>
            </a:r>
            <a:r>
              <a:rPr lang="es-ES" sz="1600" dirty="0">
                <a:effectLst/>
                <a:latin typeface="+mj-lt"/>
                <a:ea typeface="Times New Roman" panose="02020603050405020304" pitchFamily="18" charset="0"/>
                <a:cs typeface="Times New Roman" panose="02020603050405020304" pitchFamily="18" charset="0"/>
              </a:rPr>
              <a:t>Elena Calderón Pinto. </a:t>
            </a:r>
            <a:r>
              <a:rPr lang="es-ES" sz="1600" dirty="0">
                <a:latin typeface="+mj-lt"/>
                <a:ea typeface="Times New Roman" panose="02020603050405020304" pitchFamily="18" charset="0"/>
                <a:cs typeface="Times New Roman" panose="02020603050405020304" pitchFamily="18" charset="0"/>
              </a:rPr>
              <a:t>N</a:t>
            </a:r>
            <a:r>
              <a:rPr lang="es-ES" sz="1600" dirty="0">
                <a:effectLst/>
                <a:latin typeface="+mj-lt"/>
                <a:ea typeface="Times New Roman" panose="02020603050405020304" pitchFamily="18" charset="0"/>
                <a:cs typeface="Times New Roman" panose="02020603050405020304" pitchFamily="18" charset="0"/>
              </a:rPr>
              <a:t>arradora Oral escénica, Cuenta Cuentos, asistente en educación </a:t>
            </a:r>
            <a:r>
              <a:rPr lang="es-ES" sz="1600" dirty="0" err="1">
                <a:effectLst/>
                <a:latin typeface="+mj-lt"/>
                <a:ea typeface="Times New Roman" panose="02020603050405020304" pitchFamily="18" charset="0"/>
                <a:cs typeface="Times New Roman" panose="02020603050405020304" pitchFamily="18" charset="0"/>
              </a:rPr>
              <a:t>parvularia</a:t>
            </a:r>
            <a:r>
              <a:rPr lang="es-CL" sz="1600" dirty="0">
                <a:latin typeface="+mj-lt"/>
                <a:ea typeface="Times New Roman" panose="02020603050405020304" pitchFamily="18" charset="0"/>
                <a:cs typeface="Times New Roman" panose="02020603050405020304" pitchFamily="18" charset="0"/>
              </a:rPr>
              <a:t>. </a:t>
            </a:r>
            <a:br>
              <a:rPr lang="es-CL" sz="1600" dirty="0">
                <a:latin typeface="+mj-lt"/>
                <a:ea typeface="Times New Roman" panose="02020603050405020304" pitchFamily="18" charset="0"/>
                <a:cs typeface="Times New Roman" panose="02020603050405020304" pitchFamily="18" charset="0"/>
              </a:rPr>
            </a:br>
            <a:r>
              <a:rPr lang="es-CL" sz="1600" dirty="0">
                <a:latin typeface="+mj-lt"/>
                <a:ea typeface="Times New Roman" panose="02020603050405020304" pitchFamily="18" charset="0"/>
                <a:cs typeface="Times New Roman" panose="02020603050405020304" pitchFamily="18" charset="0"/>
              </a:rPr>
              <a:t> - </a:t>
            </a:r>
            <a:r>
              <a:rPr lang="es-ES" sz="1600" dirty="0">
                <a:effectLst/>
                <a:latin typeface="+mj-lt"/>
                <a:ea typeface="Times New Roman" panose="02020603050405020304" pitchFamily="18" charset="0"/>
                <a:cs typeface="Times New Roman" panose="02020603050405020304" pitchFamily="18" charset="0"/>
              </a:rPr>
              <a:t>Ximena Pedraza. Narradora Oral escénica, Cuenta Cuentos, realizadora audiovisual.</a:t>
            </a:r>
            <a:endParaRPr lang="es-CL" sz="1600" dirty="0">
              <a:effectLst/>
              <a:latin typeface="+mj-lt"/>
              <a:ea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3E22ECDC-771D-44DA-8978-19F6788580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61" y="258763"/>
            <a:ext cx="2506399" cy="3103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agrama&#10;&#10;Descripción generada automáticamente">
            <a:extLst>
              <a:ext uri="{FF2B5EF4-FFF2-40B4-BE49-F238E27FC236}">
                <a16:creationId xmlns:a16="http://schemas.microsoft.com/office/drawing/2014/main" id="{7A4A97F1-D00A-4A62-A34E-DDA453096F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9538" y="258763"/>
            <a:ext cx="2506399" cy="3103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t="32157" b="27712"/>
          <a:stretch/>
        </p:blipFill>
        <p:spPr>
          <a:xfrm>
            <a:off x="1864641" y="3495338"/>
            <a:ext cx="3165231" cy="2752164"/>
          </a:xfrm>
          <a:prstGeom prst="rect">
            <a:avLst/>
          </a:prstGeom>
        </p:spPr>
      </p:pic>
    </p:spTree>
    <p:extLst>
      <p:ext uri="{BB962C8B-B14F-4D97-AF65-F5344CB8AC3E}">
        <p14:creationId xmlns:p14="http://schemas.microsoft.com/office/powerpoint/2010/main" val="3301681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Texto&#10;&#10;Descripción generada automáticamente">
            <a:extLst>
              <a:ext uri="{FF2B5EF4-FFF2-40B4-BE49-F238E27FC236}">
                <a16:creationId xmlns:a16="http://schemas.microsoft.com/office/drawing/2014/main" id="{166AFF96-AF00-455C-B900-B6456886B8AC}"/>
              </a:ext>
            </a:extLst>
          </p:cNvPr>
          <p:cNvPicPr>
            <a:picLocks noChangeAspect="1"/>
          </p:cNvPicPr>
          <p:nvPr/>
        </p:nvPicPr>
        <p:blipFill rotWithShape="1">
          <a:blip r:embed="rId2">
            <a:extLst>
              <a:ext uri="{28A0092B-C50C-407E-A947-70E740481C1C}">
                <a14:useLocalDpi xmlns:a14="http://schemas.microsoft.com/office/drawing/2010/main" val="0"/>
              </a:ext>
            </a:extLst>
          </a:blip>
          <a:srcRect l="531" t="-142" r="-55914" b="601"/>
          <a:stretch/>
        </p:blipFill>
        <p:spPr>
          <a:xfrm>
            <a:off x="162023" y="183426"/>
            <a:ext cx="6956721" cy="5918279"/>
          </a:xfrm>
          <a:prstGeom prst="rect">
            <a:avLst/>
          </a:prstGeom>
          <a:ln>
            <a:noFill/>
          </a:ln>
          <a:effectLst>
            <a:outerShdw blurRad="292100" dist="139700" dir="2700000" algn="tl" rotWithShape="0">
              <a:srgbClr val="333333">
                <a:alpha val="65000"/>
              </a:srgbClr>
            </a:outerShdw>
          </a:effectLst>
        </p:spPr>
      </p:pic>
      <p:cxnSp>
        <p:nvCxnSpPr>
          <p:cNvPr id="23" name="Straight Connector 22">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341BDFAF-4283-4B20-8259-0FA4667FE0E4}"/>
              </a:ext>
            </a:extLst>
          </p:cNvPr>
          <p:cNvSpPr txBox="1"/>
          <p:nvPr/>
        </p:nvSpPr>
        <p:spPr>
          <a:xfrm>
            <a:off x="4974769" y="2198914"/>
            <a:ext cx="6574973" cy="3670180"/>
          </a:xfrm>
          <a:prstGeom prst="rect">
            <a:avLst/>
          </a:prstGeom>
        </p:spPr>
        <p:txBody>
          <a:bodyPr vert="horz" lIns="0" tIns="45720" rIns="0" bIns="45720" rtlCol="0">
            <a:normAutofit/>
          </a:bodyPr>
          <a:lstStyle/>
          <a:p>
            <a:pPr marL="0" marR="0" lvl="0" indent="0" algn="ctr"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II. 2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Conversatorio</a:t>
            </a:r>
            <a:r>
              <a:rPr kumimoji="0" lang="en-US" sz="18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Itinerario</a:t>
            </a:r>
            <a:r>
              <a:rPr kumimoji="0" lang="en-US" sz="18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la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acuarela</a:t>
            </a:r>
            <a:r>
              <a:rPr kumimoji="0" lang="en-US" sz="18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un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encuentro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virtual,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destacados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representantes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del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mundo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la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acuarela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el</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arte</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y la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cultura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reflexionaron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torno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al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proyecto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inédito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Itinerario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la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acuarela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Chile: 250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años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que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pretende</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sobre</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la base de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una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investigación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ya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curso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la Fundación Museo de la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Acuarela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identificar</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aspectos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culturales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y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sociales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las pinturas al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agua</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situándolos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el</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contexto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historiográfico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y del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desarrollo</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las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artes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visuales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el</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país</a:t>
            </a:r>
            <a: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br>
              <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br>
            <a:endPar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p:txBody>
      </p:sp>
      <p:sp>
        <p:nvSpPr>
          <p:cNvPr id="25" name="Rectangle 24">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2626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B16BCB-8AD4-4CB2-8BFA-0373B81197B3}"/>
              </a:ext>
            </a:extLst>
          </p:cNvPr>
          <p:cNvPicPr>
            <a:picLocks noChangeAspect="1"/>
          </p:cNvPicPr>
          <p:nvPr/>
        </p:nvPicPr>
        <p:blipFill rotWithShape="1">
          <a:blip r:embed="rId2"/>
          <a:srcRect l="1848" t="1461" r="1001" b="6889"/>
          <a:stretch/>
        </p:blipFill>
        <p:spPr>
          <a:xfrm>
            <a:off x="2491739" y="1304364"/>
            <a:ext cx="7208520" cy="3825240"/>
          </a:xfrm>
          <a:prstGeom prst="rect">
            <a:avLst/>
          </a:prstGeom>
          <a:ln w="88900" cap="sq" cmpd="thickThin">
            <a:solidFill>
              <a:srgbClr val="0000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4C2D6F0-797B-42F2-8507-70FC7087324E}"/>
              </a:ext>
            </a:extLst>
          </p:cNvPr>
          <p:cNvSpPr txBox="1"/>
          <p:nvPr/>
        </p:nvSpPr>
        <p:spPr>
          <a:xfrm>
            <a:off x="268716" y="5627273"/>
            <a:ext cx="109732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dirty="0">
                <a:ln>
                  <a:noFill/>
                </a:ln>
                <a:solidFill>
                  <a:srgbClr val="000000"/>
                </a:solidFill>
                <a:effectLst/>
                <a:uLnTx/>
                <a:uFillTx/>
                <a:latin typeface="Calibri Light" panose="020F0302020204030204"/>
                <a:ea typeface="+mn-ea"/>
                <a:cs typeface="+mn-cs"/>
              </a:rPr>
              <a:t>Vídeo completo: </a:t>
            </a:r>
            <a:r>
              <a:rPr kumimoji="0" lang="es-CL" sz="2400" b="0" i="0" u="none" strike="noStrike" kern="1200" cap="none" spc="0" normalizeH="0" baseline="0" noProof="0" dirty="0">
                <a:ln>
                  <a:noFill/>
                </a:ln>
                <a:solidFill>
                  <a:srgbClr val="000000"/>
                </a:solidFill>
                <a:effectLst/>
                <a:uLnTx/>
                <a:uFillTx/>
                <a:latin typeface="Calibri Light" panose="020F0302020204030204"/>
                <a:ea typeface="+mn-ea"/>
                <a:cs typeface="+mn-cs"/>
                <a:hlinkClick r:id="rId3"/>
              </a:rPr>
              <a:t>https://youtu.be/fCkOqt78Auc</a:t>
            </a:r>
            <a:endParaRPr kumimoji="0" lang="es-CL" sz="24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5" name="CuadroTexto 4">
            <a:extLst>
              <a:ext uri="{FF2B5EF4-FFF2-40B4-BE49-F238E27FC236}">
                <a16:creationId xmlns:a16="http://schemas.microsoft.com/office/drawing/2014/main" id="{313BCD3A-D58D-4BA8-B5A3-C6E341EB2ADE}"/>
              </a:ext>
            </a:extLst>
          </p:cNvPr>
          <p:cNvSpPr txBox="1"/>
          <p:nvPr/>
        </p:nvSpPr>
        <p:spPr>
          <a:xfrm>
            <a:off x="3617258" y="370873"/>
            <a:ext cx="4957483"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3200" b="0" i="0" u="none" strike="noStrike" kern="1200" cap="none" spc="0" normalizeH="0" baseline="0" noProof="0" dirty="0">
                <a:ln>
                  <a:noFill/>
                </a:ln>
                <a:solidFill>
                  <a:srgbClr val="000000"/>
                </a:solidFill>
                <a:effectLst/>
                <a:uLnTx/>
                <a:uFillTx/>
                <a:latin typeface="Calibri Light" panose="020F0302020204030204"/>
                <a:ea typeface="+mn-ea"/>
                <a:cs typeface="+mn-cs"/>
              </a:rPr>
              <a:t>Registro conversatorio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291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Sitio web&#10;&#10;Descripción generada automáticamente">
            <a:extLst>
              <a:ext uri="{FF2B5EF4-FFF2-40B4-BE49-F238E27FC236}">
                <a16:creationId xmlns:a16="http://schemas.microsoft.com/office/drawing/2014/main" id="{21031F93-3AFF-496D-AF69-A8CE86DC2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58" y="424136"/>
            <a:ext cx="5677569" cy="5677569"/>
          </a:xfrm>
          <a:prstGeom prst="rect">
            <a:avLst/>
          </a:prstGeom>
          <a:ln w="88900" cap="sq" cmpd="thickThin">
            <a:solidFill>
              <a:srgbClr val="000000"/>
            </a:solidFill>
            <a:prstDash val="solid"/>
            <a:miter lim="800000"/>
          </a:ln>
          <a:effectLst>
            <a:innerShdw blurRad="76200">
              <a:srgbClr val="000000"/>
            </a:innerShdw>
          </a:effectLst>
        </p:spPr>
      </p:pic>
      <p:cxnSp>
        <p:nvCxnSpPr>
          <p:cNvPr id="27" name="Straight Connector 1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297102E0-ECE3-8B58-32D1-6C37311F4A2C}"/>
              </a:ext>
            </a:extLst>
          </p:cNvPr>
          <p:cNvSpPr>
            <a:spLocks noGrp="1"/>
          </p:cNvSpPr>
          <p:nvPr>
            <p:ph idx="1"/>
          </p:nvPr>
        </p:nvSpPr>
        <p:spPr>
          <a:xfrm>
            <a:off x="6411684" y="1687925"/>
            <a:ext cx="5127172" cy="3670180"/>
          </a:xfrm>
        </p:spPr>
        <p:txBody>
          <a:bodyPr>
            <a:normAutofit/>
          </a:bodyPr>
          <a:lstStyle/>
          <a:p>
            <a:pPr algn="ctr"/>
            <a:r>
              <a:rPr lang="es-MX" b="1" i="0" dirty="0">
                <a:solidFill>
                  <a:srgbClr val="050505"/>
                </a:solidFill>
                <a:effectLst/>
                <a:latin typeface="+mj-lt"/>
              </a:rPr>
              <a:t>II.3 Presentación del libro “Cómo yo la viví”</a:t>
            </a:r>
          </a:p>
          <a:p>
            <a:pPr algn="just"/>
            <a:r>
              <a:rPr lang="es-MX" dirty="0">
                <a:solidFill>
                  <a:schemeClr val="tx1"/>
                </a:solidFill>
                <a:latin typeface="+mj-lt"/>
              </a:rPr>
              <a:t>Presentación virtual </a:t>
            </a:r>
            <a:r>
              <a:rPr lang="es-MX" i="0" dirty="0">
                <a:solidFill>
                  <a:schemeClr val="tx1"/>
                </a:solidFill>
                <a:effectLst/>
                <a:latin typeface="+mj-lt"/>
              </a:rPr>
              <a:t>del libro-testimonial Como yo la viví, una historia de sueños en el Chile de 1973, del Kinesiólogo y académico Edgardo Hidalgo Callejas</a:t>
            </a:r>
            <a:r>
              <a:rPr lang="es-MX" dirty="0">
                <a:solidFill>
                  <a:schemeClr val="tx1"/>
                </a:solidFill>
                <a:latin typeface="+mj-lt"/>
              </a:rPr>
              <a:t>, </a:t>
            </a:r>
            <a:r>
              <a:rPr lang="es-MX" i="0" dirty="0">
                <a:solidFill>
                  <a:schemeClr val="tx1"/>
                </a:solidFill>
                <a:effectLst/>
                <a:latin typeface="+mj-lt"/>
              </a:rPr>
              <a:t>donde moderó </a:t>
            </a:r>
            <a:r>
              <a:rPr lang="es-MX" b="0" i="0" dirty="0">
                <a:solidFill>
                  <a:schemeClr val="tx1"/>
                </a:solidFill>
                <a:effectLst/>
                <a:latin typeface="+mj-lt"/>
              </a:rPr>
              <a:t>el escritor y editor Jorge Calvo Rojas. </a:t>
            </a:r>
            <a:endParaRPr lang="en-US" dirty="0">
              <a:solidFill>
                <a:schemeClr val="tx1"/>
              </a:solidFill>
              <a:latin typeface="+mj-lt"/>
            </a:endParaRPr>
          </a:p>
        </p:txBody>
      </p:sp>
      <p:sp>
        <p:nvSpPr>
          <p:cNvPr id="29" name="Rectangle 1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9465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6096000" y="375574"/>
            <a:ext cx="5200651" cy="2497027"/>
          </a:xfrm>
          <a:noFill/>
        </p:spPr>
        <p:txBody>
          <a:bodyPr vert="horz" lIns="91440" tIns="45720" rIns="91440" bIns="45720" rtlCol="0" anchor="b">
            <a:noAutofit/>
          </a:bodyPr>
          <a:lstStyle/>
          <a:p>
            <a:r>
              <a:rPr lang="en-US" sz="4000" b="1" dirty="0"/>
              <a:t>III. </a:t>
            </a:r>
            <a:r>
              <a:rPr lang="en-US" sz="4000" b="1" dirty="0" err="1"/>
              <a:t>Participación</a:t>
            </a:r>
            <a:r>
              <a:rPr lang="en-US" sz="4000" b="1" dirty="0"/>
              <a:t> </a:t>
            </a:r>
            <a:r>
              <a:rPr lang="en-US" sz="4000" b="1" dirty="0" err="1"/>
              <a:t>en</a:t>
            </a:r>
            <a:r>
              <a:rPr lang="en-US" sz="4000" b="1" dirty="0"/>
              <a:t> Ferias </a:t>
            </a:r>
            <a:r>
              <a:rPr lang="en-US" sz="4000" b="1" dirty="0" err="1"/>
              <a:t>Nacionales</a:t>
            </a:r>
            <a:r>
              <a:rPr lang="en-US" sz="4000" b="1" dirty="0"/>
              <a:t> y </a:t>
            </a:r>
            <a:r>
              <a:rPr lang="en-US" sz="4000" b="1" dirty="0" err="1"/>
              <a:t>Regionales</a:t>
            </a:r>
            <a:br>
              <a:rPr lang="en-US" sz="4000" dirty="0"/>
            </a:br>
            <a:br>
              <a:rPr lang="en-US" sz="4000" dirty="0"/>
            </a:br>
            <a:endParaRPr lang="en-US" sz="4000"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68105" y="4623194"/>
            <a:ext cx="28800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Sociedad de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Escritores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de Chile</a:t>
            </a:r>
            <a:endParaRPr kumimoji="0" lang="es-CL"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11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5962543-E52E-4D76-AFF7-211E5CCA33C8}"/>
              </a:ext>
            </a:extLst>
          </p:cNvPr>
          <p:cNvSpPr>
            <a:spLocks noGrp="1"/>
          </p:cNvSpPr>
          <p:nvPr>
            <p:ph type="title"/>
          </p:nvPr>
        </p:nvSpPr>
        <p:spPr>
          <a:xfrm>
            <a:off x="266888" y="530087"/>
            <a:ext cx="3437697" cy="2103875"/>
          </a:xfrm>
        </p:spPr>
        <p:txBody>
          <a:bodyPr>
            <a:normAutofit/>
          </a:bodyPr>
          <a:lstStyle/>
          <a:p>
            <a:r>
              <a:rPr lang="es-CL" sz="3600" dirty="0"/>
              <a:t>III.1 40° FERIA DEL LIBRO DE VIÑA DEL MAR</a:t>
            </a:r>
          </a:p>
        </p:txBody>
      </p:sp>
      <p:cxnSp>
        <p:nvCxnSpPr>
          <p:cNvPr id="100" name="Straight Connector 9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857325F-8DD8-4C9B-9F1C-FEA97A3F234F}"/>
              </a:ext>
            </a:extLst>
          </p:cNvPr>
          <p:cNvSpPr>
            <a:spLocks noGrp="1"/>
          </p:cNvSpPr>
          <p:nvPr>
            <p:ph idx="1"/>
          </p:nvPr>
        </p:nvSpPr>
        <p:spPr>
          <a:xfrm>
            <a:off x="492371" y="2736574"/>
            <a:ext cx="3084844" cy="3366047"/>
          </a:xfrm>
        </p:spPr>
        <p:txBody>
          <a:bodyPr>
            <a:normAutofit/>
          </a:bodyPr>
          <a:lstStyle/>
          <a:p>
            <a:pPr marL="0" indent="0" algn="just">
              <a:buNone/>
            </a:pPr>
            <a:r>
              <a:rPr lang="es-CL" sz="1600" dirty="0"/>
              <a:t>Feria organizada por la Cámara del Libro, en la cual la SECH fue invitada a participar con un stand para actividades y venta de libros de nuestros socios durante el mes de enero.</a:t>
            </a:r>
          </a:p>
        </p:txBody>
      </p:sp>
      <p:pic>
        <p:nvPicPr>
          <p:cNvPr id="5" name="Imagen 4" descr="Texto&#10;&#10;Descripción generada automáticamente">
            <a:extLst>
              <a:ext uri="{FF2B5EF4-FFF2-40B4-BE49-F238E27FC236}">
                <a16:creationId xmlns:a16="http://schemas.microsoft.com/office/drawing/2014/main" id="{68C52229-052E-4CB2-AAE2-6BADA0617A76}"/>
              </a:ext>
            </a:extLst>
          </p:cNvPr>
          <p:cNvPicPr>
            <a:picLocks noChangeAspect="1"/>
          </p:cNvPicPr>
          <p:nvPr/>
        </p:nvPicPr>
        <p:blipFill rotWithShape="1">
          <a:blip r:embed="rId2">
            <a:extLst>
              <a:ext uri="{28A0092B-C50C-407E-A947-70E740481C1C}">
                <a14:useLocalDpi xmlns:a14="http://schemas.microsoft.com/office/drawing/2010/main" val="0"/>
              </a:ext>
            </a:extLst>
          </a:blip>
          <a:srcRect b="-2272"/>
          <a:stretch/>
        </p:blipFill>
        <p:spPr>
          <a:xfrm>
            <a:off x="4075043" y="10"/>
            <a:ext cx="8111272" cy="6857990"/>
          </a:xfrm>
          <a:prstGeom prst="rect">
            <a:avLst/>
          </a:prstGeom>
        </p:spPr>
      </p:pic>
    </p:spTree>
    <p:extLst>
      <p:ext uri="{BB962C8B-B14F-4D97-AF65-F5344CB8AC3E}">
        <p14:creationId xmlns:p14="http://schemas.microsoft.com/office/powerpoint/2010/main" val="96234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FA5FB6D2-E337-4C2D-BD50-9BC16107C200}"/>
              </a:ext>
            </a:extLst>
          </p:cNvPr>
          <p:cNvPicPr>
            <a:picLocks noChangeAspect="1"/>
          </p:cNvPicPr>
          <p:nvPr/>
        </p:nvPicPr>
        <p:blipFill rotWithShape="1">
          <a:blip r:embed="rId2"/>
          <a:srcRect l="15690" t="24828" r="48448" b="32414"/>
          <a:stretch/>
        </p:blipFill>
        <p:spPr>
          <a:xfrm>
            <a:off x="6337300" y="1222106"/>
            <a:ext cx="5136388" cy="4811760"/>
          </a:xfrm>
          <a:prstGeom prst="rect">
            <a:avLst/>
          </a:prstGeom>
        </p:spPr>
      </p:pic>
      <p:cxnSp>
        <p:nvCxnSpPr>
          <p:cNvPr id="45" name="Straight Connector 44">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Marcador de contenido 4">
            <a:extLst>
              <a:ext uri="{FF2B5EF4-FFF2-40B4-BE49-F238E27FC236}">
                <a16:creationId xmlns:a16="http://schemas.microsoft.com/office/drawing/2014/main" id="{2A3B6E10-35C3-43C4-8F60-AB7ED1C35C32}"/>
              </a:ext>
            </a:extLst>
          </p:cNvPr>
          <p:cNvPicPr>
            <a:picLocks noGrp="1" noChangeAspect="1"/>
          </p:cNvPicPr>
          <p:nvPr>
            <p:ph idx="1"/>
          </p:nvPr>
        </p:nvPicPr>
        <p:blipFill rotWithShape="1">
          <a:blip r:embed="rId3"/>
          <a:srcRect l="16181" t="25442" r="48133" b="10801"/>
          <a:stretch/>
        </p:blipFill>
        <p:spPr>
          <a:xfrm>
            <a:off x="965221" y="1252884"/>
            <a:ext cx="4653767" cy="4676874"/>
          </a:xfrm>
          <a:prstGeom prst="rect">
            <a:avLst/>
          </a:prstGeom>
        </p:spPr>
      </p:pic>
      <p:sp>
        <p:nvSpPr>
          <p:cNvPr id="8" name="CuadroTexto 7">
            <a:extLst>
              <a:ext uri="{FF2B5EF4-FFF2-40B4-BE49-F238E27FC236}">
                <a16:creationId xmlns:a16="http://schemas.microsoft.com/office/drawing/2014/main" id="{422F4E14-CEEC-4E31-B954-58CDC360ED19}"/>
              </a:ext>
            </a:extLst>
          </p:cNvPr>
          <p:cNvSpPr txBox="1"/>
          <p:nvPr/>
        </p:nvSpPr>
        <p:spPr>
          <a:xfrm>
            <a:off x="1963276" y="666417"/>
            <a:ext cx="77099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000000"/>
                </a:solidFill>
                <a:effectLst/>
                <a:uLnTx/>
                <a:uFillTx/>
                <a:latin typeface="Calibri Light" panose="020F0302020204030204"/>
                <a:ea typeface="+mn-ea"/>
                <a:cs typeface="+mn-cs"/>
              </a:rPr>
              <a:t>Calendario actividades SECH en Feria Internacional del Libro Viña del Mar</a:t>
            </a:r>
          </a:p>
        </p:txBody>
      </p:sp>
    </p:spTree>
    <p:extLst>
      <p:ext uri="{BB962C8B-B14F-4D97-AF65-F5344CB8AC3E}">
        <p14:creationId xmlns:p14="http://schemas.microsoft.com/office/powerpoint/2010/main" val="248115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18">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20">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22">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62B208EE-C6D0-40D4-87ED-EBBC85883E9F}"/>
              </a:ext>
            </a:extLst>
          </p:cNvPr>
          <p:cNvSpPr>
            <a:spLocks noGrp="1"/>
          </p:cNvSpPr>
          <p:nvPr>
            <p:ph type="title"/>
          </p:nvPr>
        </p:nvSpPr>
        <p:spPr>
          <a:xfrm>
            <a:off x="639890" y="5040442"/>
            <a:ext cx="10909073" cy="575852"/>
          </a:xfrm>
        </p:spPr>
        <p:txBody>
          <a:bodyPr vert="horz" lIns="91440" tIns="45720" rIns="91440" bIns="45720" rtlCol="0" anchor="b">
            <a:noAutofit/>
          </a:bodyPr>
          <a:lstStyle/>
          <a:p>
            <a:pPr algn="ctr"/>
            <a:r>
              <a:rPr lang="en-US" sz="4000" dirty="0" err="1">
                <a:solidFill>
                  <a:schemeClr val="tx1">
                    <a:lumMod val="85000"/>
                    <a:lumOff val="15000"/>
                  </a:schemeClr>
                </a:solidFill>
              </a:rPr>
              <a:t>Registro</a:t>
            </a:r>
            <a:r>
              <a:rPr lang="en-US" sz="4000" dirty="0">
                <a:solidFill>
                  <a:schemeClr val="tx1">
                    <a:lumMod val="85000"/>
                    <a:lumOff val="15000"/>
                  </a:schemeClr>
                </a:solidFill>
              </a:rPr>
              <a:t> </a:t>
            </a:r>
            <a:r>
              <a:rPr lang="es-CL" sz="4000" dirty="0">
                <a:latin typeface="+mj-lt"/>
              </a:rPr>
              <a:t>Feria Internacional del Libro Viña del Mar</a:t>
            </a:r>
            <a:endParaRPr lang="en-US" sz="4000" dirty="0">
              <a:solidFill>
                <a:schemeClr val="tx1">
                  <a:lumMod val="85000"/>
                  <a:lumOff val="15000"/>
                </a:schemeClr>
              </a:solidFill>
            </a:endParaRPr>
          </a:p>
        </p:txBody>
      </p:sp>
      <p:pic>
        <p:nvPicPr>
          <p:cNvPr id="10" name="Marcador de contenido 9" descr="Un grupo de personas en un barco en el agua&#10;&#10;Descripción generada automáticamente con confianza media">
            <a:extLst>
              <a:ext uri="{FF2B5EF4-FFF2-40B4-BE49-F238E27FC236}">
                <a16:creationId xmlns:a16="http://schemas.microsoft.com/office/drawing/2014/main" id="{AD2EA2D7-B62E-41E8-9937-02A07A53BD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2972" y="637249"/>
            <a:ext cx="2817319" cy="3756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Rectangle 24">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7" descr="Imagen que contiene mujer, tabla, hombre, frente&#10;&#10;Descripción generada automáticamente">
            <a:extLst>
              <a:ext uri="{FF2B5EF4-FFF2-40B4-BE49-F238E27FC236}">
                <a16:creationId xmlns:a16="http://schemas.microsoft.com/office/drawing/2014/main" id="{9603C029-41F7-4E3E-9DB6-3D5C86075D8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9465" y="1439414"/>
            <a:ext cx="3408677" cy="2556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 name="Rectangle 26">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descr="Una tienda de ropa&#10;&#10;Descripción generada automáticamente con confianza baja">
            <a:extLst>
              <a:ext uri="{FF2B5EF4-FFF2-40B4-BE49-F238E27FC236}">
                <a16:creationId xmlns:a16="http://schemas.microsoft.com/office/drawing/2014/main" id="{C16AD52F-1C9D-4465-B4CC-BE6D1CCBE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897" y="1439414"/>
            <a:ext cx="3534638" cy="2556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6" name="Straight Connector 28">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7" name="Rectangle 30">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32">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872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8174736" y="1147445"/>
            <a:ext cx="3377183" cy="2497027"/>
          </a:xfrm>
          <a:noFill/>
        </p:spPr>
        <p:txBody>
          <a:bodyPr vert="horz" lIns="91440" tIns="45720" rIns="91440" bIns="45720" rtlCol="0" anchor="b">
            <a:normAutofit/>
          </a:bodyPr>
          <a:lstStyle/>
          <a:p>
            <a:r>
              <a:rPr lang="en-US" sz="3100" b="1" dirty="0"/>
              <a:t>IV. </a:t>
            </a:r>
            <a:r>
              <a:rPr lang="en-US" sz="3100" b="1" dirty="0" err="1"/>
              <a:t>Gaceta</a:t>
            </a:r>
            <a:r>
              <a:rPr lang="en-US" sz="3100" b="1" dirty="0"/>
              <a:t> </a:t>
            </a:r>
            <a:r>
              <a:rPr lang="en-US" sz="3100" b="1" dirty="0" err="1"/>
              <a:t>Literaria</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71226"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2823652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Un periódico con texto&#10;&#10;Descripción generada automáticamente con confianza media">
            <a:extLst>
              <a:ext uri="{FF2B5EF4-FFF2-40B4-BE49-F238E27FC236}">
                <a16:creationId xmlns:a16="http://schemas.microsoft.com/office/drawing/2014/main" id="{1A20635A-FBCD-463C-86EB-0EFE3277B1DF}"/>
              </a:ext>
            </a:extLst>
          </p:cNvPr>
          <p:cNvPicPr>
            <a:picLocks noChangeAspect="1"/>
          </p:cNvPicPr>
          <p:nvPr/>
        </p:nvPicPr>
        <p:blipFill rotWithShape="1">
          <a:blip r:embed="rId2">
            <a:extLst>
              <a:ext uri="{28A0092B-C50C-407E-A947-70E740481C1C}">
                <a14:useLocalDpi xmlns:a14="http://schemas.microsoft.com/office/drawing/2010/main" val="0"/>
              </a:ext>
            </a:extLst>
          </a:blip>
          <a:srcRect r="36738" b="19847"/>
          <a:stretch/>
        </p:blipFill>
        <p:spPr>
          <a:xfrm>
            <a:off x="600545" y="530304"/>
            <a:ext cx="3044675" cy="5826048"/>
          </a:xfrm>
          <a:prstGeom prst="rect">
            <a:avLst/>
          </a:prstGeom>
        </p:spPr>
      </p:pic>
      <p:sp>
        <p:nvSpPr>
          <p:cNvPr id="27" name="Rectangle 26">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Un periódico con texto&#10;&#10;Descripción generada automáticamente con confianza media">
            <a:extLst>
              <a:ext uri="{FF2B5EF4-FFF2-40B4-BE49-F238E27FC236}">
                <a16:creationId xmlns:a16="http://schemas.microsoft.com/office/drawing/2014/main" id="{58363216-922F-4CEA-BBF7-E1E1EB87CCD4}"/>
              </a:ext>
            </a:extLst>
          </p:cNvPr>
          <p:cNvPicPr>
            <a:picLocks noChangeAspect="1"/>
          </p:cNvPicPr>
          <p:nvPr/>
        </p:nvPicPr>
        <p:blipFill rotWithShape="1">
          <a:blip r:embed="rId2">
            <a:extLst>
              <a:ext uri="{28A0092B-C50C-407E-A947-70E740481C1C}">
                <a14:useLocalDpi xmlns:a14="http://schemas.microsoft.com/office/drawing/2010/main" val="0"/>
              </a:ext>
            </a:extLst>
          </a:blip>
          <a:srcRect t="80153" r="36738"/>
          <a:stretch/>
        </p:blipFill>
        <p:spPr>
          <a:xfrm>
            <a:off x="4125667" y="1916176"/>
            <a:ext cx="3466769" cy="1679722"/>
          </a:xfrm>
          <a:prstGeom prst="rect">
            <a:avLst/>
          </a:prstGeom>
        </p:spPr>
      </p:pic>
      <p:sp>
        <p:nvSpPr>
          <p:cNvPr id="29" name="Rectangle 28">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periódico con texto&#10;&#10;Descripción generada automáticamente con confianza media">
            <a:extLst>
              <a:ext uri="{FF2B5EF4-FFF2-40B4-BE49-F238E27FC236}">
                <a16:creationId xmlns:a16="http://schemas.microsoft.com/office/drawing/2014/main" id="{392675DE-4E96-47C7-8F1F-39539C8A9252}"/>
              </a:ext>
            </a:extLst>
          </p:cNvPr>
          <p:cNvPicPr>
            <a:picLocks noChangeAspect="1"/>
          </p:cNvPicPr>
          <p:nvPr/>
        </p:nvPicPr>
        <p:blipFill rotWithShape="1">
          <a:blip r:embed="rId2">
            <a:extLst>
              <a:ext uri="{28A0092B-C50C-407E-A947-70E740481C1C}">
                <a14:useLocalDpi xmlns:a14="http://schemas.microsoft.com/office/drawing/2010/main" val="0"/>
              </a:ext>
            </a:extLst>
          </a:blip>
          <a:srcRect l="63736" t="84291"/>
          <a:stretch/>
        </p:blipFill>
        <p:spPr>
          <a:xfrm>
            <a:off x="4231138" y="4160191"/>
            <a:ext cx="3255829" cy="2178184"/>
          </a:xfrm>
          <a:prstGeom prst="rect">
            <a:avLst/>
          </a:prstGeom>
        </p:spPr>
      </p:pic>
      <p:pic>
        <p:nvPicPr>
          <p:cNvPr id="7" name="Imagen 6" descr="Un periódico con texto&#10;&#10;Descripción generada automáticamente con confianza media">
            <a:extLst>
              <a:ext uri="{FF2B5EF4-FFF2-40B4-BE49-F238E27FC236}">
                <a16:creationId xmlns:a16="http://schemas.microsoft.com/office/drawing/2014/main" id="{BA421AA3-8A81-45E6-9640-D4B9380E68ED}"/>
              </a:ext>
            </a:extLst>
          </p:cNvPr>
          <p:cNvPicPr>
            <a:picLocks noChangeAspect="1"/>
          </p:cNvPicPr>
          <p:nvPr/>
        </p:nvPicPr>
        <p:blipFill rotWithShape="1">
          <a:blip r:embed="rId2">
            <a:extLst>
              <a:ext uri="{28A0092B-C50C-407E-A947-70E740481C1C}">
                <a14:useLocalDpi xmlns:a14="http://schemas.microsoft.com/office/drawing/2010/main" val="0"/>
              </a:ext>
            </a:extLst>
          </a:blip>
          <a:srcRect l="63499" t="-14713" r="237" b="14713"/>
          <a:stretch/>
        </p:blipFill>
        <p:spPr>
          <a:xfrm>
            <a:off x="7808138" y="-262890"/>
            <a:ext cx="3899229" cy="6601265"/>
          </a:xfrm>
          <a:prstGeom prst="rect">
            <a:avLst/>
          </a:prstGeom>
        </p:spPr>
      </p:pic>
      <p:sp>
        <p:nvSpPr>
          <p:cNvPr id="2" name="CuadroTexto 1">
            <a:extLst>
              <a:ext uri="{FF2B5EF4-FFF2-40B4-BE49-F238E27FC236}">
                <a16:creationId xmlns:a16="http://schemas.microsoft.com/office/drawing/2014/main" id="{201DA185-97A2-4E0B-A388-DE2121F7263B}"/>
              </a:ext>
            </a:extLst>
          </p:cNvPr>
          <p:cNvSpPr txBox="1"/>
          <p:nvPr/>
        </p:nvSpPr>
        <p:spPr>
          <a:xfrm>
            <a:off x="5238372" y="-112800"/>
            <a:ext cx="2649579" cy="707886"/>
          </a:xfrm>
          <a:prstGeom prst="rect">
            <a:avLst/>
          </a:prstGeom>
          <a:noFill/>
        </p:spPr>
        <p:txBody>
          <a:bodyPr wrap="square" rtlCol="0">
            <a:spAutoFit/>
          </a:bodyPr>
          <a:lstStyle/>
          <a:p>
            <a:r>
              <a:rPr lang="es-CL" sz="4000" dirty="0">
                <a:solidFill>
                  <a:schemeClr val="bg1"/>
                </a:solidFill>
                <a:effectLst>
                  <a:outerShdw blurRad="38100" dist="38100" dir="2700000" algn="tl">
                    <a:srgbClr val="000000">
                      <a:alpha val="43137"/>
                    </a:srgbClr>
                  </a:outerShdw>
                </a:effectLst>
              </a:rPr>
              <a:t>IV. 1 Enero</a:t>
            </a:r>
          </a:p>
        </p:txBody>
      </p:sp>
    </p:spTree>
    <p:extLst>
      <p:ext uri="{BB962C8B-B14F-4D97-AF65-F5344CB8AC3E}">
        <p14:creationId xmlns:p14="http://schemas.microsoft.com/office/powerpoint/2010/main" val="2163804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201DA185-97A2-4E0B-A388-DE2121F7263B}"/>
              </a:ext>
            </a:extLst>
          </p:cNvPr>
          <p:cNvSpPr txBox="1"/>
          <p:nvPr/>
        </p:nvSpPr>
        <p:spPr>
          <a:xfrm>
            <a:off x="4837472" y="-112800"/>
            <a:ext cx="3050480" cy="1323439"/>
          </a:xfrm>
          <a:prstGeom prst="rect">
            <a:avLst/>
          </a:prstGeom>
          <a:noFill/>
        </p:spPr>
        <p:txBody>
          <a:bodyPr wrap="square" rtlCol="0">
            <a:spAutoFit/>
          </a:bodyPr>
          <a:lstStyle/>
          <a:p>
            <a:r>
              <a:rPr lang="es-CL" sz="4000" dirty="0">
                <a:solidFill>
                  <a:schemeClr val="bg1"/>
                </a:solidFill>
                <a:effectLst>
                  <a:outerShdw blurRad="38100" dist="38100" dir="2700000" algn="tl">
                    <a:srgbClr val="000000">
                      <a:alpha val="43137"/>
                    </a:srgbClr>
                  </a:outerShdw>
                </a:effectLst>
              </a:rPr>
              <a:t>IV.2 Febrero</a:t>
            </a:r>
          </a:p>
          <a:p>
            <a:endParaRPr lang="es-CL" sz="4000" dirty="0">
              <a:solidFill>
                <a:schemeClr val="bg1"/>
              </a:solidFill>
              <a:effectLst>
                <a:outerShdw blurRad="38100" dist="38100" dir="2700000" algn="tl">
                  <a:srgbClr val="000000">
                    <a:alpha val="43137"/>
                  </a:srgbClr>
                </a:outerShdw>
              </a:effectLst>
            </a:endParaRPr>
          </a:p>
        </p:txBody>
      </p:sp>
      <p:pic>
        <p:nvPicPr>
          <p:cNvPr id="6" name="Imagen 5" descr="Un periódico con texto&#10;&#10;Descripción generada automáticamente">
            <a:extLst>
              <a:ext uri="{FF2B5EF4-FFF2-40B4-BE49-F238E27FC236}">
                <a16:creationId xmlns:a16="http://schemas.microsoft.com/office/drawing/2014/main" id="{87ACC3FE-E2C0-41A9-A765-E3D86AAF1F03}"/>
              </a:ext>
            </a:extLst>
          </p:cNvPr>
          <p:cNvPicPr>
            <a:picLocks noChangeAspect="1"/>
          </p:cNvPicPr>
          <p:nvPr/>
        </p:nvPicPr>
        <p:blipFill rotWithShape="1">
          <a:blip r:embed="rId2">
            <a:extLst>
              <a:ext uri="{28A0092B-C50C-407E-A947-70E740481C1C}">
                <a14:useLocalDpi xmlns:a14="http://schemas.microsoft.com/office/drawing/2010/main" val="0"/>
              </a:ext>
            </a:extLst>
          </a:blip>
          <a:srcRect r="36951" b="27333"/>
          <a:stretch/>
        </p:blipFill>
        <p:spPr>
          <a:xfrm>
            <a:off x="534245" y="484068"/>
            <a:ext cx="3337430" cy="5872284"/>
          </a:xfrm>
          <a:prstGeom prst="rect">
            <a:avLst/>
          </a:prstGeom>
        </p:spPr>
      </p:pic>
      <p:pic>
        <p:nvPicPr>
          <p:cNvPr id="10" name="Imagen 9" descr="Un periódico con texto&#10;&#10;Descripción generada automáticamente">
            <a:extLst>
              <a:ext uri="{FF2B5EF4-FFF2-40B4-BE49-F238E27FC236}">
                <a16:creationId xmlns:a16="http://schemas.microsoft.com/office/drawing/2014/main" id="{B71148FE-792F-43AB-B3B3-482437C202AB}"/>
              </a:ext>
            </a:extLst>
          </p:cNvPr>
          <p:cNvPicPr>
            <a:picLocks noChangeAspect="1"/>
          </p:cNvPicPr>
          <p:nvPr/>
        </p:nvPicPr>
        <p:blipFill rotWithShape="1">
          <a:blip r:embed="rId2">
            <a:extLst>
              <a:ext uri="{28A0092B-C50C-407E-A947-70E740481C1C}">
                <a14:useLocalDpi xmlns:a14="http://schemas.microsoft.com/office/drawing/2010/main" val="0"/>
              </a:ext>
            </a:extLst>
          </a:blip>
          <a:srcRect t="72222" r="36951"/>
          <a:stretch/>
        </p:blipFill>
        <p:spPr>
          <a:xfrm>
            <a:off x="4108711" y="1122066"/>
            <a:ext cx="3388176" cy="2306652"/>
          </a:xfrm>
          <a:prstGeom prst="rect">
            <a:avLst/>
          </a:prstGeom>
        </p:spPr>
      </p:pic>
      <p:pic>
        <p:nvPicPr>
          <p:cNvPr id="12" name="Imagen 11" descr="Un periódico con texto&#10;&#10;Descripción generada automáticamente">
            <a:extLst>
              <a:ext uri="{FF2B5EF4-FFF2-40B4-BE49-F238E27FC236}">
                <a16:creationId xmlns:a16="http://schemas.microsoft.com/office/drawing/2014/main" id="{F0740F9F-FBDE-4B7C-BA0B-297346315EBC}"/>
              </a:ext>
            </a:extLst>
          </p:cNvPr>
          <p:cNvPicPr>
            <a:picLocks noChangeAspect="1"/>
          </p:cNvPicPr>
          <p:nvPr/>
        </p:nvPicPr>
        <p:blipFill rotWithShape="1">
          <a:blip r:embed="rId2">
            <a:extLst>
              <a:ext uri="{28A0092B-C50C-407E-A947-70E740481C1C}">
                <a14:useLocalDpi xmlns:a14="http://schemas.microsoft.com/office/drawing/2010/main" val="0"/>
              </a:ext>
            </a:extLst>
          </a:blip>
          <a:srcRect l="62362" t="80702"/>
          <a:stretch/>
        </p:blipFill>
        <p:spPr>
          <a:xfrm>
            <a:off x="4556759" y="4336295"/>
            <a:ext cx="2194561" cy="1738683"/>
          </a:xfrm>
          <a:prstGeom prst="rect">
            <a:avLst/>
          </a:prstGeom>
        </p:spPr>
      </p:pic>
      <p:pic>
        <p:nvPicPr>
          <p:cNvPr id="14" name="Imagen 13" descr="Un periódico con texto&#10;&#10;Descripción generada automáticamente">
            <a:extLst>
              <a:ext uri="{FF2B5EF4-FFF2-40B4-BE49-F238E27FC236}">
                <a16:creationId xmlns:a16="http://schemas.microsoft.com/office/drawing/2014/main" id="{712B52BC-35C9-445C-8D82-D96B4DC9ED03}"/>
              </a:ext>
            </a:extLst>
          </p:cNvPr>
          <p:cNvPicPr>
            <a:picLocks noChangeAspect="1"/>
          </p:cNvPicPr>
          <p:nvPr/>
        </p:nvPicPr>
        <p:blipFill rotWithShape="1">
          <a:blip r:embed="rId2">
            <a:extLst>
              <a:ext uri="{28A0092B-C50C-407E-A947-70E740481C1C}">
                <a14:useLocalDpi xmlns:a14="http://schemas.microsoft.com/office/drawing/2010/main" val="0"/>
              </a:ext>
            </a:extLst>
          </a:blip>
          <a:srcRect l="64017" t="1136" r="566" b="19431"/>
          <a:stretch/>
        </p:blipFill>
        <p:spPr>
          <a:xfrm>
            <a:off x="7808139" y="500693"/>
            <a:ext cx="3899228" cy="5889301"/>
          </a:xfrm>
          <a:prstGeom prst="rect">
            <a:avLst/>
          </a:prstGeom>
        </p:spPr>
      </p:pic>
    </p:spTree>
    <p:extLst>
      <p:ext uri="{BB962C8B-B14F-4D97-AF65-F5344CB8AC3E}">
        <p14:creationId xmlns:p14="http://schemas.microsoft.com/office/powerpoint/2010/main" val="2088175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pasto, niño, exterior, persona&#10;&#10;Descripción generada automáticamente">
            <a:extLst>
              <a:ext uri="{FF2B5EF4-FFF2-40B4-BE49-F238E27FC236}">
                <a16:creationId xmlns:a16="http://schemas.microsoft.com/office/drawing/2014/main" id="{C7E2DEED-E24F-4DFC-A506-71092B60F372}"/>
              </a:ext>
            </a:extLst>
          </p:cNvPr>
          <p:cNvPicPr>
            <a:picLocks noChangeAspect="1"/>
          </p:cNvPicPr>
          <p:nvPr/>
        </p:nvPicPr>
        <p:blipFill rotWithShape="1">
          <a:blip r:embed="rId2">
            <a:extLst>
              <a:ext uri="{28A0092B-C50C-407E-A947-70E740481C1C}">
                <a14:useLocalDpi xmlns:a14="http://schemas.microsoft.com/office/drawing/2010/main" val="0"/>
              </a:ext>
            </a:extLst>
          </a:blip>
          <a:srcRect l="-3390" t="-31435" r="-40329" b="-20746"/>
          <a:stretch/>
        </p:blipFill>
        <p:spPr>
          <a:xfrm>
            <a:off x="0" y="330118"/>
            <a:ext cx="10622279" cy="5781121"/>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7859485" y="2198913"/>
            <a:ext cx="3690257" cy="3755565"/>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Registro correspondiente a enero de 2022 de un “cuenta cuentos” realizado en el Parque Ramón Cruz en la Villa Frei en Ñuñoa</a:t>
            </a:r>
          </a:p>
        </p:txBody>
      </p:sp>
      <p:sp>
        <p:nvSpPr>
          <p:cNvPr id="19" name="Rectangle 18">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8659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201DA185-97A2-4E0B-A388-DE2121F7263B}"/>
              </a:ext>
            </a:extLst>
          </p:cNvPr>
          <p:cNvSpPr txBox="1"/>
          <p:nvPr/>
        </p:nvSpPr>
        <p:spPr>
          <a:xfrm>
            <a:off x="5238372" y="-112800"/>
            <a:ext cx="2649579" cy="1323439"/>
          </a:xfrm>
          <a:prstGeom prst="rect">
            <a:avLst/>
          </a:prstGeom>
          <a:noFill/>
        </p:spPr>
        <p:txBody>
          <a:bodyPr wrap="square" rtlCol="0">
            <a:spAutoFit/>
          </a:bodyPr>
          <a:lstStyle/>
          <a:p>
            <a:r>
              <a:rPr lang="es-CL" sz="4000" dirty="0">
                <a:solidFill>
                  <a:schemeClr val="bg1"/>
                </a:solidFill>
                <a:effectLst>
                  <a:outerShdw blurRad="38100" dist="38100" dir="2700000" algn="tl">
                    <a:srgbClr val="000000">
                      <a:alpha val="43137"/>
                    </a:srgbClr>
                  </a:outerShdw>
                </a:effectLst>
              </a:rPr>
              <a:t>IV.3 Marzo</a:t>
            </a:r>
          </a:p>
          <a:p>
            <a:endParaRPr lang="es-CL" sz="4000" dirty="0">
              <a:solidFill>
                <a:schemeClr val="bg1"/>
              </a:solidFill>
              <a:effectLst>
                <a:outerShdw blurRad="38100" dist="38100" dir="2700000" algn="tl">
                  <a:srgbClr val="000000">
                    <a:alpha val="43137"/>
                  </a:srgbClr>
                </a:outerShdw>
              </a:effectLst>
            </a:endParaRPr>
          </a:p>
        </p:txBody>
      </p:sp>
      <p:pic>
        <p:nvPicPr>
          <p:cNvPr id="4" name="Imagen 3" descr="Un periódico con texto&#10;&#10;Descripción generada automáticamente">
            <a:extLst>
              <a:ext uri="{FF2B5EF4-FFF2-40B4-BE49-F238E27FC236}">
                <a16:creationId xmlns:a16="http://schemas.microsoft.com/office/drawing/2014/main" id="{8E14527E-ED23-46AF-9433-0B80025E3F26}"/>
              </a:ext>
            </a:extLst>
          </p:cNvPr>
          <p:cNvPicPr>
            <a:picLocks noChangeAspect="1"/>
          </p:cNvPicPr>
          <p:nvPr/>
        </p:nvPicPr>
        <p:blipFill rotWithShape="1">
          <a:blip r:embed="rId2">
            <a:extLst>
              <a:ext uri="{28A0092B-C50C-407E-A947-70E740481C1C}">
                <a14:useLocalDpi xmlns:a14="http://schemas.microsoft.com/office/drawing/2010/main" val="0"/>
              </a:ext>
            </a:extLst>
          </a:blip>
          <a:srcRect r="36608"/>
          <a:stretch/>
        </p:blipFill>
        <p:spPr>
          <a:xfrm>
            <a:off x="413062" y="482847"/>
            <a:ext cx="7151319" cy="5872284"/>
          </a:xfrm>
          <a:prstGeom prst="rect">
            <a:avLst/>
          </a:prstGeom>
        </p:spPr>
      </p:pic>
      <p:pic>
        <p:nvPicPr>
          <p:cNvPr id="7" name="Imagen 6" descr="Un periódico con texto&#10;&#10;Descripción generada automáticamente">
            <a:extLst>
              <a:ext uri="{FF2B5EF4-FFF2-40B4-BE49-F238E27FC236}">
                <a16:creationId xmlns:a16="http://schemas.microsoft.com/office/drawing/2014/main" id="{756ED10D-5DCE-473B-B44C-8ED2C29BB96F}"/>
              </a:ext>
            </a:extLst>
          </p:cNvPr>
          <p:cNvPicPr>
            <a:picLocks noChangeAspect="1"/>
          </p:cNvPicPr>
          <p:nvPr/>
        </p:nvPicPr>
        <p:blipFill rotWithShape="1">
          <a:blip r:embed="rId2">
            <a:extLst>
              <a:ext uri="{28A0092B-C50C-407E-A947-70E740481C1C}">
                <a14:useLocalDpi xmlns:a14="http://schemas.microsoft.com/office/drawing/2010/main" val="0"/>
              </a:ext>
            </a:extLst>
          </a:blip>
          <a:srcRect l="62219"/>
          <a:stretch/>
        </p:blipFill>
        <p:spPr>
          <a:xfrm>
            <a:off x="7377691" y="482847"/>
            <a:ext cx="4401247" cy="5889300"/>
          </a:xfrm>
          <a:prstGeom prst="rect">
            <a:avLst/>
          </a:prstGeom>
        </p:spPr>
      </p:pic>
    </p:spTree>
    <p:extLst>
      <p:ext uri="{BB962C8B-B14F-4D97-AF65-F5344CB8AC3E}">
        <p14:creationId xmlns:p14="http://schemas.microsoft.com/office/powerpoint/2010/main" val="4127512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6650008" y="1147445"/>
            <a:ext cx="4710852" cy="2497027"/>
          </a:xfrm>
          <a:noFill/>
        </p:spPr>
        <p:txBody>
          <a:bodyPr vert="horz" lIns="91440" tIns="45720" rIns="91440" bIns="45720" rtlCol="0" anchor="b">
            <a:normAutofit/>
          </a:bodyPr>
          <a:lstStyle/>
          <a:p>
            <a:r>
              <a:rPr lang="en-US" sz="4000" b="1" dirty="0"/>
              <a:t>V. </a:t>
            </a:r>
            <a:r>
              <a:rPr lang="en-US" sz="4000" b="1" dirty="0" err="1"/>
              <a:t>Concursos</a:t>
            </a:r>
            <a:r>
              <a:rPr lang="en-US" sz="4000" b="1" dirty="0"/>
              <a:t> </a:t>
            </a:r>
            <a:r>
              <a:rPr lang="en-US" sz="4000" b="1" dirty="0" err="1"/>
              <a:t>Literarios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Sociedad de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Escritores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de Chile</a:t>
            </a:r>
            <a:endParaRPr kumimoji="0" lang="es-CL"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493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0F0FBCA-2A57-4C1C-A61B-99BC5100683D}"/>
              </a:ext>
            </a:extLst>
          </p:cNvPr>
          <p:cNvSpPr>
            <a:spLocks noGrp="1"/>
          </p:cNvSpPr>
          <p:nvPr>
            <p:ph type="title"/>
          </p:nvPr>
        </p:nvSpPr>
        <p:spPr>
          <a:xfrm>
            <a:off x="6411685" y="748157"/>
            <a:ext cx="5127171" cy="1450757"/>
          </a:xfrm>
        </p:spPr>
        <p:txBody>
          <a:bodyPr>
            <a:normAutofit fontScale="90000"/>
          </a:bodyPr>
          <a:lstStyle/>
          <a:p>
            <a:r>
              <a:rPr lang="es-CL" sz="3200" b="0" i="0" u="none" strike="noStrike" baseline="0" dirty="0"/>
              <a:t>V.1</a:t>
            </a:r>
            <a:br>
              <a:rPr lang="es-CL" sz="3200" b="0" i="0" u="none" strike="noStrike" baseline="0" dirty="0"/>
            </a:br>
            <a:r>
              <a:rPr lang="es-CL" sz="3200" b="0" i="0" u="none" strike="noStrike" baseline="0" dirty="0"/>
              <a:t>11° Concurso Nacional de </a:t>
            </a:r>
            <a:br>
              <a:rPr lang="es-CL" sz="3200" b="0" i="0" u="none" strike="noStrike" baseline="0" dirty="0"/>
            </a:br>
            <a:r>
              <a:rPr lang="es-CL" sz="3200" b="0" i="0" u="none" strike="noStrike" baseline="0" dirty="0"/>
              <a:t>Cuentos Teresa Hamel</a:t>
            </a:r>
            <a:br>
              <a:rPr lang="es-CL" sz="3400" b="0" i="0" u="none" strike="noStrike" baseline="0" dirty="0">
                <a:latin typeface="Calibri" panose="020F0502020204030204" pitchFamily="34" charset="0"/>
              </a:rPr>
            </a:br>
            <a:endParaRPr lang="es-CL" sz="3400" dirty="0"/>
          </a:p>
        </p:txBody>
      </p:sp>
      <p:pic>
        <p:nvPicPr>
          <p:cNvPr id="5" name="Imagen 4">
            <a:extLst>
              <a:ext uri="{FF2B5EF4-FFF2-40B4-BE49-F238E27FC236}">
                <a16:creationId xmlns:a16="http://schemas.microsoft.com/office/drawing/2014/main" id="{8F222419-B354-4C9A-9368-34B8EC9856D4}"/>
              </a:ext>
            </a:extLst>
          </p:cNvPr>
          <p:cNvPicPr>
            <a:picLocks noChangeAspect="1"/>
          </p:cNvPicPr>
          <p:nvPr/>
        </p:nvPicPr>
        <p:blipFill rotWithShape="1">
          <a:blip r:embed="rId2"/>
          <a:srcRect b="16628"/>
          <a:stretch/>
        </p:blipFill>
        <p:spPr>
          <a:xfrm>
            <a:off x="1150746" y="645106"/>
            <a:ext cx="4436519" cy="5247747"/>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9C72C16-4232-49B0-91D1-F0CAF980C266}"/>
              </a:ext>
            </a:extLst>
          </p:cNvPr>
          <p:cNvSpPr>
            <a:spLocks noGrp="1"/>
          </p:cNvSpPr>
          <p:nvPr>
            <p:ph idx="1"/>
          </p:nvPr>
        </p:nvSpPr>
        <p:spPr>
          <a:xfrm>
            <a:off x="6411684" y="2198914"/>
            <a:ext cx="5127172" cy="3670180"/>
          </a:xfrm>
        </p:spPr>
        <p:txBody>
          <a:bodyPr>
            <a:normAutofit/>
          </a:bodyPr>
          <a:lstStyle/>
          <a:p>
            <a:pPr>
              <a:buClr>
                <a:schemeClr val="tx1"/>
              </a:buClr>
              <a:buFont typeface="Arial" panose="020B0604020202020204" pitchFamily="34" charset="0"/>
              <a:buChar char="•"/>
            </a:pPr>
            <a:r>
              <a:rPr lang="es-MX" b="0" i="0" u="none" strike="noStrike" baseline="0" dirty="0">
                <a:latin typeface="+mj-lt"/>
              </a:rPr>
              <a:t> Para escritores chilenos y extranjeros residentes en el país por más de 5 años y que sean mayores de 18 años.</a:t>
            </a:r>
          </a:p>
          <a:p>
            <a:pPr>
              <a:buClr>
                <a:schemeClr val="tx1"/>
              </a:buClr>
              <a:buFont typeface="Arial" panose="020B0604020202020204" pitchFamily="34" charset="0"/>
              <a:buChar char="•"/>
            </a:pPr>
            <a:r>
              <a:rPr lang="es-CL" b="0" i="0" u="none" strike="noStrike" baseline="0" dirty="0">
                <a:latin typeface="+mj-lt"/>
              </a:rPr>
              <a:t> Género: Literario</a:t>
            </a:r>
          </a:p>
          <a:p>
            <a:pPr>
              <a:buClr>
                <a:schemeClr val="tx1"/>
              </a:buClr>
              <a:buFont typeface="Arial" panose="020B0604020202020204" pitchFamily="34" charset="0"/>
              <a:buChar char="•"/>
            </a:pPr>
            <a:r>
              <a:rPr lang="es-CL" b="0" i="0" u="none" strike="noStrike" baseline="0" dirty="0">
                <a:latin typeface="+mj-lt"/>
              </a:rPr>
              <a:t> Convoca: Sociedad de Escritores de Chile (SECH)</a:t>
            </a:r>
          </a:p>
          <a:p>
            <a:pPr marL="0" indent="0">
              <a:buNone/>
            </a:pPr>
            <a:endParaRPr lang="es-CL" dirty="0"/>
          </a:p>
        </p:txBody>
      </p:sp>
      <p:sp>
        <p:nvSpPr>
          <p:cNvPr id="14"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557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nterfaz de usuario gráfica&#10;&#10;Descripción generada automáticamente con confianza baja">
            <a:extLst>
              <a:ext uri="{FF2B5EF4-FFF2-40B4-BE49-F238E27FC236}">
                <a16:creationId xmlns:a16="http://schemas.microsoft.com/office/drawing/2014/main" id="{0EE8E15A-76D6-4E00-8048-48E4C347E60C}"/>
              </a:ext>
            </a:extLst>
          </p:cNvPr>
          <p:cNvPicPr>
            <a:picLocks noChangeAspect="1"/>
          </p:cNvPicPr>
          <p:nvPr/>
        </p:nvPicPr>
        <p:blipFill rotWithShape="1">
          <a:blip r:embed="rId2">
            <a:extLst>
              <a:ext uri="{28A0092B-C50C-407E-A947-70E740481C1C}">
                <a14:useLocalDpi xmlns:a14="http://schemas.microsoft.com/office/drawing/2010/main" val="0"/>
              </a:ext>
            </a:extLst>
          </a:blip>
          <a:srcRect t="18841"/>
          <a:stretch/>
        </p:blipFill>
        <p:spPr>
          <a:xfrm>
            <a:off x="643192" y="1609797"/>
            <a:ext cx="5451627" cy="3318365"/>
          </a:xfrm>
          <a:prstGeom prst="rect">
            <a:avLst/>
          </a:prstGeom>
        </p:spPr>
      </p:pic>
      <p:cxnSp>
        <p:nvCxnSpPr>
          <p:cNvPr id="17" name="Straight Connector 16">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4F389307-8A49-4126-A80F-698A2668EBF5}"/>
              </a:ext>
            </a:extLst>
          </p:cNvPr>
          <p:cNvSpPr txBox="1"/>
          <p:nvPr/>
        </p:nvSpPr>
        <p:spPr>
          <a:xfrm>
            <a:off x="6269019" y="1737845"/>
            <a:ext cx="5748781" cy="3670180"/>
          </a:xfrm>
          <a:prstGeom prst="rect">
            <a:avLst/>
          </a:prstGeom>
        </p:spPr>
        <p:txBody>
          <a:bodyPr vert="horz" lIns="0" tIns="45720" rIns="0" bIns="45720" rtlCol="0">
            <a:normAutofit fontScale="25000" lnSpcReduction="20000"/>
          </a:bodyPr>
          <a:lstStyle/>
          <a:p>
            <a:pPr marL="0" marR="0" lvl="0" indent="0" algn="just" defTabSz="914400" rtl="0" eaLnBrk="1" fontAlgn="auto" latinLnBrk="0" hangingPunct="1">
              <a:lnSpc>
                <a:spcPct val="90000"/>
              </a:lnSpc>
              <a:spcBef>
                <a:spcPts val="0"/>
              </a:spcBef>
              <a:spcAft>
                <a:spcPts val="600"/>
              </a:spcAft>
              <a:buClr>
                <a:srgbClr val="E48312"/>
              </a:buClr>
              <a:buSzTx/>
              <a:buFontTx/>
              <a:buNone/>
              <a:tabLst/>
              <a:defRPr/>
            </a:pPr>
            <a:r>
              <a:rPr kumimoji="0" lang="en-US" sz="80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Ganadores</a:t>
            </a:r>
            <a:r>
              <a:rPr kumimoji="0" lang="en-US" sz="80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del </a:t>
            </a:r>
            <a:r>
              <a:rPr kumimoji="0" lang="en-US" sz="80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concurso</a:t>
            </a:r>
            <a:r>
              <a:rPr kumimoji="0" lang="en-US" sz="80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a:t>
            </a:r>
            <a:r>
              <a:rPr kumimoji="0" lang="en-US" sz="80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cuentos</a:t>
            </a:r>
            <a:r>
              <a:rPr kumimoji="0" lang="en-US" sz="80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2021 Teresa Hamel</a:t>
            </a: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endParaRPr kumimoji="0" lang="en-US" sz="56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Primer Lugar al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cuento</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“Perla era mi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nombre</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Seudónimo</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Olga Labarca;                                </a:t>
            </a: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Nombre</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del Autor(a): </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María Soledad Espinosa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Ramelli</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endPar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endPar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Segundo Lugar se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otorga</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al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cuento</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Cajas</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seudónimo</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Tempus fugit; </a:t>
            </a: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Nombre</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del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autor</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(a): </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Rodrigo Javier Costas Moreno.</a:t>
            </a: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endPar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000000"/>
              </a:buClr>
              <a:buSzTx/>
              <a:buFontTx/>
              <a:buNone/>
              <a:tabLst/>
              <a:defRPr/>
            </a:pP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Tercer</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Lugar al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cuento</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Acariciar</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una</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cabellera</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seudónimo</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Parona</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Nombre</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del Autor(a): </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Florencia María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Rabuco</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Quiroga.</a:t>
            </a: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Elegidos</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el</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lunes 10 de </a:t>
            </a:r>
            <a:r>
              <a:rPr kumimoji="0" lang="en-US" sz="6400" b="1"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enero</a:t>
            </a:r>
            <a:r>
              <a:rPr kumimoji="0" lang="en-US" sz="6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de 2022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por</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los</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jurados</a:t>
            </a: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 </a:t>
            </a: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Antonio </a:t>
            </a:r>
            <a:r>
              <a:rPr kumimoji="0" lang="en-US" sz="64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Ostornol</a:t>
            </a:r>
            <a:endPar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Paulina Correa</a:t>
            </a: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Fátima Sime</a:t>
            </a:r>
          </a:p>
          <a:p>
            <a:pPr marL="0" marR="0" lvl="0" indent="0" algn="just"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Víctor Hernández</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56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7881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magen que contiene Texto&#10;&#10;Descripción generada automáticamente">
            <a:extLst>
              <a:ext uri="{FF2B5EF4-FFF2-40B4-BE49-F238E27FC236}">
                <a16:creationId xmlns:a16="http://schemas.microsoft.com/office/drawing/2014/main" id="{DE4F0101-C404-4717-AF5C-12508213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31" y="1633888"/>
            <a:ext cx="5451627" cy="3066540"/>
          </a:xfrm>
          <a:prstGeom prst="rect">
            <a:avLst/>
          </a:prstGeom>
          <a:ln w="88900" cap="sq" cmpd="thickThin">
            <a:solidFill>
              <a:srgbClr val="000000"/>
            </a:solidFill>
            <a:prstDash val="solid"/>
            <a:miter lim="800000"/>
          </a:ln>
          <a:effectLst>
            <a:innerShdw blurRad="76200">
              <a:srgbClr val="000000"/>
            </a:innerShdw>
          </a:effectLst>
        </p:spPr>
      </p:pic>
      <p:cxnSp>
        <p:nvCxnSpPr>
          <p:cNvPr id="22" name="Straight Connector 2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972559D4-FB15-464F-9A2F-99B6FC10245D}"/>
              </a:ext>
            </a:extLst>
          </p:cNvPr>
          <p:cNvSpPr txBox="1"/>
          <p:nvPr/>
        </p:nvSpPr>
        <p:spPr>
          <a:xfrm>
            <a:off x="6411684" y="1449975"/>
            <a:ext cx="5127172" cy="3670180"/>
          </a:xfrm>
          <a:prstGeom prst="rect">
            <a:avLst/>
          </a:prstGeom>
        </p:spPr>
        <p:txBody>
          <a:bodyPr vert="horz" lIns="0" tIns="45720" rIns="0" bIns="45720" rtlCol="0">
            <a:normAutofit/>
          </a:bodyPr>
          <a:lstStyle/>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800" b="1" i="0" u="none" strike="noStrike" kern="1200" cap="none" spc="0" normalizeH="0" baseline="0" noProof="0" dirty="0" err="1">
                <a:ln>
                  <a:noFill/>
                </a:ln>
                <a:solidFill>
                  <a:srgbClr val="000000">
                    <a:lumMod val="75000"/>
                    <a:lumOff val="25000"/>
                  </a:srgbClr>
                </a:solidFill>
                <a:effectLst/>
                <a:uLnTx/>
                <a:uFillTx/>
                <a:latin typeface="Calibri" panose="020F0502020204030204"/>
                <a:ea typeface="+mn-ea"/>
                <a:cs typeface="+mn-cs"/>
              </a:rPr>
              <a:t>Entrega</a:t>
            </a:r>
            <a:r>
              <a:rPr kumimoji="0" 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de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panose="020F0502020204030204"/>
                <a:ea typeface="+mn-ea"/>
                <a:cs typeface="+mn-cs"/>
              </a:rPr>
              <a:t>premios</a:t>
            </a:r>
            <a:r>
              <a:rPr kumimoji="0" 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del 11°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panose="020F0502020204030204"/>
                <a:ea typeface="+mn-ea"/>
                <a:cs typeface="+mn-cs"/>
              </a:rPr>
              <a:t>concurso</a:t>
            </a:r>
            <a:r>
              <a:rPr kumimoji="0" 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de </a:t>
            </a:r>
            <a:r>
              <a:rPr kumimoji="0" lang="en-US" sz="1800" b="1" i="0" u="none" strike="noStrike" kern="1200" cap="none" spc="0" normalizeH="0" baseline="0" noProof="0" dirty="0" err="1">
                <a:ln>
                  <a:noFill/>
                </a:ln>
                <a:solidFill>
                  <a:srgbClr val="000000">
                    <a:lumMod val="75000"/>
                    <a:lumOff val="25000"/>
                  </a:srgbClr>
                </a:solidFill>
                <a:effectLst/>
                <a:uLnTx/>
                <a:uFillTx/>
                <a:latin typeface="Calibri" panose="020F0502020204030204"/>
                <a:ea typeface="+mn-ea"/>
                <a:cs typeface="+mn-cs"/>
              </a:rPr>
              <a:t>cuentos</a:t>
            </a:r>
            <a:r>
              <a:rPr kumimoji="0" 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2021 Teresa Hamel</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uadroTexto 5">
            <a:extLst>
              <a:ext uri="{FF2B5EF4-FFF2-40B4-BE49-F238E27FC236}">
                <a16:creationId xmlns:a16="http://schemas.microsoft.com/office/drawing/2014/main" id="{D4E09AE1-6AA8-469D-BB4F-530E4E6ABFF6}"/>
              </a:ext>
            </a:extLst>
          </p:cNvPr>
          <p:cNvSpPr txBox="1"/>
          <p:nvPr/>
        </p:nvSpPr>
        <p:spPr>
          <a:xfrm>
            <a:off x="7126014" y="2049517"/>
            <a:ext cx="2732689" cy="24173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2BB7ED0D-880A-4B39-A3CB-BF86C6350062}"/>
              </a:ext>
            </a:extLst>
          </p:cNvPr>
          <p:cNvSpPr txBox="1"/>
          <p:nvPr/>
        </p:nvSpPr>
        <p:spPr>
          <a:xfrm>
            <a:off x="7521388" y="1397592"/>
            <a:ext cx="3621742" cy="36307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90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Una captura de pantalla de un celular con letras&#10;&#10;Descripción generada automáticamente con confianza media">
            <a:extLst>
              <a:ext uri="{FF2B5EF4-FFF2-40B4-BE49-F238E27FC236}">
                <a16:creationId xmlns:a16="http://schemas.microsoft.com/office/drawing/2014/main" id="{50E4EE1C-9D0B-4558-AB4D-A22963DEFFD3}"/>
              </a:ext>
            </a:extLst>
          </p:cNvPr>
          <p:cNvPicPr>
            <a:picLocks noChangeAspect="1"/>
          </p:cNvPicPr>
          <p:nvPr/>
        </p:nvPicPr>
        <p:blipFill rotWithShape="1">
          <a:blip r:embed="rId2">
            <a:extLst>
              <a:ext uri="{28A0092B-C50C-407E-A947-70E740481C1C}">
                <a14:useLocalDpi xmlns:a14="http://schemas.microsoft.com/office/drawing/2010/main" val="0"/>
              </a:ext>
            </a:extLst>
          </a:blip>
          <a:srcRect l="1380" r="2514"/>
          <a:stretch/>
        </p:blipFill>
        <p:spPr>
          <a:xfrm>
            <a:off x="361054" y="1737844"/>
            <a:ext cx="5734946" cy="3765045"/>
          </a:xfrm>
          <a:prstGeom prst="rect">
            <a:avLst/>
          </a:prstGeom>
          <a:ln w="228600" cap="sq" cmpd="thickThin">
            <a:solidFill>
              <a:srgbClr val="000000"/>
            </a:solidFill>
            <a:prstDash val="solid"/>
            <a:miter lim="800000"/>
          </a:ln>
          <a:effectLst>
            <a:innerShdw blurRad="76200">
              <a:srgbClr val="000000"/>
            </a:innerShdw>
          </a:effectLst>
        </p:spPr>
      </p:pic>
      <p:cxnSp>
        <p:nvCxnSpPr>
          <p:cNvPr id="30" name="Straight Connector 2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6874208B-25C8-4EA8-BF91-62FB0FD2570C}"/>
              </a:ext>
            </a:extLst>
          </p:cNvPr>
          <p:cNvSpPr txBox="1"/>
          <p:nvPr/>
        </p:nvSpPr>
        <p:spPr>
          <a:xfrm>
            <a:off x="6411684" y="2198914"/>
            <a:ext cx="5127172" cy="3670180"/>
          </a:xfrm>
          <a:prstGeom prst="rect">
            <a:avLst/>
          </a:prstGeom>
        </p:spPr>
        <p:txBody>
          <a:bodyPr vert="horz" lIns="0" tIns="45720" rIns="0" bIns="45720" rtlCol="0">
            <a:normAutofit fontScale="92500" lnSpcReduction="10000"/>
          </a:bodyPr>
          <a:lstStyle/>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Comité</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Marta Brunet y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Vicerrectoría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Extensión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y Comunicaciones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presenta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primera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versión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Concurso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Latinoamericano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Cuentos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Marta Brunet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marco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conmemoración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60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años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Premio Nacional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Literatura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autora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esta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oportunidad</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certamen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cuenta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con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una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única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categoría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postulación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cuento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inédito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idioma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español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y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está</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dirigido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autoras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chilenas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argentinas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y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uruguayas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mayores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18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años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Las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postulaciones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se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realizarán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únicamente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manera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digital 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través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sitio web</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www.uchile.cl/MartaBrunet</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desde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28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diciembre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2021 hasta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23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abril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2022. </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Tanto las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obras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las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ganadoras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las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menciones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honrosas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serán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publicadas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por</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Comité</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Marta Brunet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una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edición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especial del certamen.</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selección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las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obras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premiadas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realizará</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un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jurado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único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integrado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por</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Faride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Zerán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Vicerrectora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Extensión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y Comunicaciones de la Universidad de Chile.</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Diamela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Eltit</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autora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chilena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Premio Nacional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Literatura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(2018) y Premio FIL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Literatura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Lenguas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Romances (2021), entre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otros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Natalia Cisterna: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integrante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Comité</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Marta Brunet,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académica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la Universidad de Chile.</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Betina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Keizman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escritora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argentina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traductora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y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crítica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literaria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Char char="•"/>
              <a:tabLst/>
              <a:defRPr/>
            </a:pP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Kemy</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Oyarzún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integrante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Comité</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Marta Brunet,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académica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la Universidad de Chile.</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b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La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deliberación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jurado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será</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publicada</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mes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de mayo de 2022.</a:t>
            </a:r>
          </a:p>
          <a:p>
            <a:pPr marL="0" marR="0" lvl="0" indent="0" algn="just" defTabSz="914400" rtl="0" eaLnBrk="1" fontAlgn="base" latinLnBrk="0" hangingPunct="1">
              <a:lnSpc>
                <a:spcPct val="90000"/>
              </a:lnSpc>
              <a:spcBef>
                <a:spcPts val="0"/>
              </a:spcBef>
              <a:spcAft>
                <a:spcPts val="600"/>
              </a:spcAft>
              <a:buClr>
                <a:srgbClr val="E48312"/>
              </a:buClr>
              <a:buSzTx/>
              <a:buFont typeface="Calibri" panose="020F0502020204030204" pitchFamily="34" charset="0"/>
              <a:buNone/>
              <a:tabLst/>
              <a:defRPr/>
            </a:pP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Les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invitamos</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revisar</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acuciosamente</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las </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bases </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del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concurso</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antes de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completar</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el</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formulario</a:t>
            </a:r>
            <a:r>
              <a:rPr kumimoji="0" lang="en-US" sz="1050" b="0" i="0" u="none" strike="noStrike" kern="1200" cap="none" spc="0" normalizeH="0" baseline="0" noProof="0" dirty="0">
                <a:ln>
                  <a:noFill/>
                </a:ln>
                <a:solidFill>
                  <a:srgbClr val="2998E3"/>
                </a:solidFill>
                <a:effectLst>
                  <a:outerShdw blurRad="38100" dist="38100" dir="2700000" algn="tl">
                    <a:srgbClr val="000000">
                      <a:alpha val="43137"/>
                    </a:srgbClr>
                  </a:outerShdw>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de </a:t>
            </a:r>
            <a:r>
              <a:rPr kumimoji="0" lang="en-US" sz="1050" b="0" i="0" u="none" strike="noStrike" kern="1200" cap="none" spc="0" normalizeH="0" baseline="0" noProof="0" dirty="0" err="1">
                <a:ln>
                  <a:noFill/>
                </a:ln>
                <a:solidFill>
                  <a:srgbClr val="2998E3"/>
                </a:solidFill>
                <a:effectLst>
                  <a:outerShdw blurRad="38100" dist="38100" dir="2700000" algn="tl">
                    <a:srgbClr val="000000">
                      <a:alpha val="43137"/>
                    </a:srgbClr>
                  </a:outerShdw>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postulación</a:t>
            </a:r>
            <a:r>
              <a:rPr kumimoji="0" lang="en-US" sz="1050" b="0" i="0" u="none" strike="noStrike" kern="120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600"/>
              </a:spcAft>
              <a:buClr>
                <a:srgbClr val="E48312"/>
              </a:buClr>
              <a:buSzTx/>
              <a:buFont typeface="Calibri" panose="020F0502020204030204" pitchFamily="34" charset="0"/>
              <a:buNone/>
              <a:tabLst/>
              <a:defRPr/>
            </a:pPr>
            <a:endParaRPr kumimoji="0" lang="en-US" sz="9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uadroTexto 4">
            <a:extLst>
              <a:ext uri="{FF2B5EF4-FFF2-40B4-BE49-F238E27FC236}">
                <a16:creationId xmlns:a16="http://schemas.microsoft.com/office/drawing/2014/main" id="{913E4946-04B7-4C8B-9875-4266467E384F}"/>
              </a:ext>
            </a:extLst>
          </p:cNvPr>
          <p:cNvSpPr txBox="1"/>
          <p:nvPr/>
        </p:nvSpPr>
        <p:spPr>
          <a:xfrm>
            <a:off x="6636117" y="1327133"/>
            <a:ext cx="452437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44444"/>
                </a:solidFill>
                <a:effectLst/>
                <a:uLnTx/>
                <a:uFillTx/>
                <a:latin typeface="Calibri Light" panose="020F0302020204030204"/>
                <a:ea typeface="+mn-ea"/>
                <a:cs typeface="+mn-cs"/>
              </a:rPr>
              <a:t>V.2 Primera versión del concurso Latinoamericano de Cuentos Marta Brunet </a:t>
            </a:r>
            <a:endParaRPr kumimoji="0" lang="es-CL"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70196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6641043" y="1147445"/>
            <a:ext cx="4710852" cy="2497027"/>
          </a:xfrm>
          <a:noFill/>
        </p:spPr>
        <p:txBody>
          <a:bodyPr vert="horz" lIns="91440" tIns="45720" rIns="91440" bIns="45720" rtlCol="0" anchor="b">
            <a:normAutofit/>
          </a:bodyPr>
          <a:lstStyle/>
          <a:p>
            <a:r>
              <a:rPr lang="en-US" sz="4000" b="1" dirty="0"/>
              <a:t>VI. </a:t>
            </a:r>
            <a:r>
              <a:rPr lang="en-US" sz="4000" b="1" dirty="0" err="1"/>
              <a:t>Descentralización</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Sociedad de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Escritores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de Chile</a:t>
            </a:r>
            <a:endParaRPr kumimoji="0" lang="es-CL"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593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2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2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2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0" name="Rectangle 28">
            <a:extLst>
              <a:ext uri="{FF2B5EF4-FFF2-40B4-BE49-F238E27FC236}">
                <a16:creationId xmlns:a16="http://schemas.microsoft.com/office/drawing/2014/main" id="{01C6F51C-53CC-4D4B-98DA-C143852FC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84B8CAF-AADD-4281-86BD-190EB33F1CD8}"/>
              </a:ext>
            </a:extLst>
          </p:cNvPr>
          <p:cNvSpPr>
            <a:spLocks noGrp="1"/>
          </p:cNvSpPr>
          <p:nvPr>
            <p:ph type="title"/>
          </p:nvPr>
        </p:nvSpPr>
        <p:spPr>
          <a:xfrm>
            <a:off x="7616799" y="1374203"/>
            <a:ext cx="4008415" cy="3686015"/>
          </a:xfrm>
        </p:spPr>
        <p:txBody>
          <a:bodyPr vert="horz" lIns="91440" tIns="45720" rIns="91440" bIns="45720" rtlCol="0" anchor="b">
            <a:normAutofit/>
          </a:bodyPr>
          <a:lstStyle/>
          <a:p>
            <a:r>
              <a:rPr lang="es-CL" sz="2400" b="0" i="0" dirty="0">
                <a:solidFill>
                  <a:srgbClr val="050505"/>
                </a:solidFill>
                <a:effectLst/>
                <a:latin typeface="Segoe UI Historic" panose="020B0502040204020203" pitchFamily="34" charset="0"/>
              </a:rPr>
              <a:t>V.1 Actividad en honor a Gabriela Mistral, realizada por la Filial SECH de Coquimbo.</a:t>
            </a:r>
            <a:br>
              <a:rPr lang="es-CL" sz="2400" b="0" i="0" dirty="0">
                <a:solidFill>
                  <a:srgbClr val="050505"/>
                </a:solidFill>
                <a:effectLst/>
                <a:latin typeface="Segoe UI Historic" panose="020B0502040204020203" pitchFamily="34" charset="0"/>
              </a:rPr>
            </a:br>
            <a:endParaRPr lang="en-US" sz="6000" dirty="0">
              <a:solidFill>
                <a:schemeClr val="tx1">
                  <a:lumMod val="85000"/>
                  <a:lumOff val="15000"/>
                </a:schemeClr>
              </a:solidFill>
            </a:endParaRPr>
          </a:p>
        </p:txBody>
      </p:sp>
      <p:pic>
        <p:nvPicPr>
          <p:cNvPr id="7" name="Imagen 6" descr="Interfaz de usuario gráfica, Aplicación&#10;&#10;Descripción generada automáticamente">
            <a:extLst>
              <a:ext uri="{FF2B5EF4-FFF2-40B4-BE49-F238E27FC236}">
                <a16:creationId xmlns:a16="http://schemas.microsoft.com/office/drawing/2014/main" id="{7561A4CE-9232-4532-8B33-02244B0F3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12" y="639097"/>
            <a:ext cx="3291839" cy="5494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Marcador de contenido 3" descr="Imagen que contiene Texto&#10;&#10;Descripción generada automáticamente">
            <a:extLst>
              <a:ext uri="{FF2B5EF4-FFF2-40B4-BE49-F238E27FC236}">
                <a16:creationId xmlns:a16="http://schemas.microsoft.com/office/drawing/2014/main" id="{25861A60-1775-47DA-B93E-36F124FCCA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8276" y="639097"/>
            <a:ext cx="3291840" cy="5494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1" name="Straight Connector 30">
            <a:extLst>
              <a:ext uri="{FF2B5EF4-FFF2-40B4-BE49-F238E27FC236}">
                <a16:creationId xmlns:a16="http://schemas.microsoft.com/office/drawing/2014/main" id="{613AFA59-28DC-4A81-8ADB-6EE5C6322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679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2" name="Rectangle 32">
            <a:extLst>
              <a:ext uri="{FF2B5EF4-FFF2-40B4-BE49-F238E27FC236}">
                <a16:creationId xmlns:a16="http://schemas.microsoft.com/office/drawing/2014/main" id="{1702822D-7587-488C-BCDE-6366C82D9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34">
            <a:extLst>
              <a:ext uri="{FF2B5EF4-FFF2-40B4-BE49-F238E27FC236}">
                <a16:creationId xmlns:a16="http://schemas.microsoft.com/office/drawing/2014/main" id="{2336503F-9C9C-424B-B606-FD55CB6EC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0912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7896440" y="1147445"/>
            <a:ext cx="3831734" cy="2497027"/>
          </a:xfrm>
          <a:noFill/>
        </p:spPr>
        <p:txBody>
          <a:bodyPr vert="horz" lIns="91440" tIns="45720" rIns="91440" bIns="45720" rtlCol="0" anchor="b">
            <a:normAutofit/>
          </a:bodyPr>
          <a:lstStyle/>
          <a:p>
            <a:r>
              <a:rPr lang="en-US" sz="3100" b="1" dirty="0" err="1"/>
              <a:t>Actividades</a:t>
            </a:r>
            <a:r>
              <a:rPr lang="en-US" sz="3100" b="1" dirty="0"/>
              <a:t> </a:t>
            </a:r>
            <a:r>
              <a:rPr lang="en-US" sz="3100" b="1" dirty="0" err="1"/>
              <a:t>Adicionales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71226" y="4642244"/>
            <a:ext cx="28800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Sociedad de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Escritores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de Chile</a:t>
            </a:r>
            <a:endParaRPr kumimoji="0" lang="es-CL"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08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4FA05-66EB-4A63-997F-3A3353C84950}"/>
              </a:ext>
            </a:extLst>
          </p:cNvPr>
          <p:cNvSpPr>
            <a:spLocks noGrp="1"/>
          </p:cNvSpPr>
          <p:nvPr>
            <p:ph type="title"/>
          </p:nvPr>
        </p:nvSpPr>
        <p:spPr>
          <a:xfrm>
            <a:off x="164949" y="358321"/>
            <a:ext cx="11722251" cy="1497373"/>
          </a:xfrm>
        </p:spPr>
        <p:txBody>
          <a:bodyPr vert="horz" lIns="91440" tIns="45720" rIns="91440" bIns="45720" rtlCol="0" anchor="b">
            <a:normAutofit/>
          </a:bodyPr>
          <a:lstStyle/>
          <a:p>
            <a:pPr algn="ctr"/>
            <a:r>
              <a:rPr lang="es-ES" sz="4000" dirty="0"/>
              <a:t>Programa Radial “Palabras Peligrosas” de Universidad SEK</a:t>
            </a:r>
            <a:r>
              <a:rPr lang="en-US" sz="4000" dirty="0"/>
              <a:t>  </a:t>
            </a:r>
            <a:r>
              <a:rPr lang="en-US" sz="4000" dirty="0" err="1"/>
              <a:t>marzo</a:t>
            </a:r>
            <a:endParaRPr lang="en-US" sz="4000" dirty="0"/>
          </a:p>
        </p:txBody>
      </p:sp>
      <p:sp>
        <p:nvSpPr>
          <p:cNvPr id="3" name="Marcador de contenido 2">
            <a:extLst>
              <a:ext uri="{FF2B5EF4-FFF2-40B4-BE49-F238E27FC236}">
                <a16:creationId xmlns:a16="http://schemas.microsoft.com/office/drawing/2014/main" id="{69DD38DC-74B9-485C-946C-1E1F434EA652}"/>
              </a:ext>
            </a:extLst>
          </p:cNvPr>
          <p:cNvSpPr>
            <a:spLocks noGrp="1"/>
          </p:cNvSpPr>
          <p:nvPr>
            <p:ph sz="half" idx="1"/>
          </p:nvPr>
        </p:nvSpPr>
        <p:spPr>
          <a:xfrm>
            <a:off x="270667" y="2036078"/>
            <a:ext cx="4525268" cy="4023360"/>
          </a:xfrm>
        </p:spPr>
        <p:txBody>
          <a:bodyPr vert="horz" lIns="0" tIns="45720" rIns="0" bIns="45720" rtlCol="0">
            <a:normAutofit/>
          </a:bodyPr>
          <a:lstStyle/>
          <a:p>
            <a:pPr marL="0" indent="0">
              <a:buNone/>
            </a:pPr>
            <a:r>
              <a:rPr lang="en-US" dirty="0" err="1">
                <a:latin typeface="+mj-lt"/>
              </a:rPr>
              <a:t>Programa</a:t>
            </a:r>
            <a:r>
              <a:rPr lang="en-US" dirty="0">
                <a:latin typeface="+mj-lt"/>
              </a:rPr>
              <a:t> </a:t>
            </a:r>
            <a:r>
              <a:rPr lang="en-US" dirty="0" err="1">
                <a:latin typeface="+mj-lt"/>
              </a:rPr>
              <a:t>literario</a:t>
            </a:r>
            <a:r>
              <a:rPr lang="en-US" dirty="0">
                <a:latin typeface="+mj-lt"/>
              </a:rPr>
              <a:t> radial que conduce </a:t>
            </a:r>
            <a:r>
              <a:rPr lang="en-US" dirty="0" err="1">
                <a:latin typeface="+mj-lt"/>
              </a:rPr>
              <a:t>nuestro</a:t>
            </a:r>
            <a:r>
              <a:rPr lang="en-US" dirty="0">
                <a:latin typeface="+mj-lt"/>
              </a:rPr>
              <a:t> socio Jorge Calvo. </a:t>
            </a:r>
          </a:p>
          <a:p>
            <a:pPr marL="0" indent="0">
              <a:buNone/>
            </a:pPr>
            <a:r>
              <a:rPr lang="en-US" dirty="0">
                <a:latin typeface="+mj-lt"/>
              </a:rPr>
              <a:t>Este </a:t>
            </a:r>
            <a:r>
              <a:rPr lang="en-US" dirty="0" err="1">
                <a:latin typeface="+mj-lt"/>
              </a:rPr>
              <a:t>año</a:t>
            </a:r>
            <a:r>
              <a:rPr lang="en-US" dirty="0">
                <a:latin typeface="+mj-lt"/>
              </a:rPr>
              <a:t> </a:t>
            </a:r>
            <a:r>
              <a:rPr lang="en-US" dirty="0" err="1">
                <a:latin typeface="+mj-lt"/>
              </a:rPr>
              <a:t>partió</a:t>
            </a:r>
            <a:r>
              <a:rPr lang="en-US" dirty="0">
                <a:latin typeface="+mj-lt"/>
              </a:rPr>
              <a:t> </a:t>
            </a:r>
            <a:r>
              <a:rPr lang="en-US" dirty="0" err="1">
                <a:latin typeface="+mj-lt"/>
              </a:rPr>
              <a:t>el</a:t>
            </a:r>
            <a:r>
              <a:rPr lang="en-US" dirty="0">
                <a:latin typeface="+mj-lt"/>
              </a:rPr>
              <a:t> 16 de </a:t>
            </a:r>
            <a:r>
              <a:rPr lang="en-US" dirty="0" err="1">
                <a:latin typeface="+mj-lt"/>
              </a:rPr>
              <a:t>marzo</a:t>
            </a:r>
            <a:r>
              <a:rPr lang="en-US" dirty="0">
                <a:latin typeface="+mj-lt"/>
              </a:rPr>
              <a:t> y se </a:t>
            </a:r>
            <a:r>
              <a:rPr lang="en-US" dirty="0" err="1">
                <a:latin typeface="+mj-lt"/>
              </a:rPr>
              <a:t>realiza</a:t>
            </a:r>
            <a:r>
              <a:rPr lang="en-US" dirty="0">
                <a:latin typeface="+mj-lt"/>
              </a:rPr>
              <a:t> </a:t>
            </a:r>
            <a:r>
              <a:rPr lang="en-US" dirty="0" err="1">
                <a:latin typeface="+mj-lt"/>
              </a:rPr>
              <a:t>semanalmente</a:t>
            </a:r>
            <a:r>
              <a:rPr lang="en-US" dirty="0">
                <a:latin typeface="+mj-lt"/>
              </a:rPr>
              <a:t> a </a:t>
            </a:r>
            <a:r>
              <a:rPr lang="en-US" dirty="0" err="1">
                <a:latin typeface="+mj-lt"/>
              </a:rPr>
              <a:t>través</a:t>
            </a:r>
            <a:r>
              <a:rPr lang="en-US" dirty="0">
                <a:latin typeface="+mj-lt"/>
              </a:rPr>
              <a:t> de Radio SEK.</a:t>
            </a:r>
          </a:p>
          <a:p>
            <a:pPr marL="0" indent="0">
              <a:buNone/>
            </a:pPr>
            <a:r>
              <a:rPr lang="es-MX" b="0" i="0" dirty="0">
                <a:solidFill>
                  <a:srgbClr val="050505"/>
                </a:solidFill>
                <a:effectLst/>
                <a:latin typeface="+mj-lt"/>
              </a:rPr>
              <a:t>En este capítulo de estreno estuvo la escritora </a:t>
            </a:r>
            <a:r>
              <a:rPr lang="es-MX" b="0" i="0" dirty="0" err="1">
                <a:solidFill>
                  <a:srgbClr val="050505"/>
                </a:solidFill>
                <a:effectLst/>
                <a:latin typeface="+mj-lt"/>
              </a:rPr>
              <a:t>Karo</a:t>
            </a:r>
            <a:r>
              <a:rPr lang="es-MX" b="0" i="0" dirty="0">
                <a:solidFill>
                  <a:srgbClr val="050505"/>
                </a:solidFill>
                <a:effectLst/>
                <a:latin typeface="+mj-lt"/>
              </a:rPr>
              <a:t> Castro.</a:t>
            </a:r>
          </a:p>
          <a:p>
            <a:pPr marL="0" indent="0">
              <a:buNone/>
            </a:pPr>
            <a:r>
              <a:rPr lang="en-US" dirty="0">
                <a:latin typeface="+mj-lt"/>
              </a:rPr>
              <a:t>Link del </a:t>
            </a:r>
            <a:r>
              <a:rPr lang="en-US" dirty="0" err="1">
                <a:latin typeface="+mj-lt"/>
              </a:rPr>
              <a:t>programa</a:t>
            </a:r>
            <a:r>
              <a:rPr lang="en-US" dirty="0">
                <a:latin typeface="+mj-lt"/>
              </a:rPr>
              <a:t>: </a:t>
            </a:r>
            <a:r>
              <a:rPr lang="en-US" dirty="0">
                <a:latin typeface="+mj-lt"/>
                <a:hlinkClick r:id="rId3"/>
              </a:rPr>
              <a:t>https://fb.watch/ctAtcJUlNf/</a:t>
            </a:r>
            <a:endParaRPr lang="en-US" dirty="0">
              <a:latin typeface="+mj-lt"/>
            </a:endParaRPr>
          </a:p>
        </p:txBody>
      </p:sp>
      <p:pic>
        <p:nvPicPr>
          <p:cNvPr id="6" name="Imagen 5">
            <a:extLst>
              <a:ext uri="{FF2B5EF4-FFF2-40B4-BE49-F238E27FC236}">
                <a16:creationId xmlns:a16="http://schemas.microsoft.com/office/drawing/2014/main" id="{95D7B608-95B5-4AD2-AC7A-B17445AD9CB1}"/>
              </a:ext>
            </a:extLst>
          </p:cNvPr>
          <p:cNvPicPr>
            <a:picLocks noChangeAspect="1"/>
          </p:cNvPicPr>
          <p:nvPr/>
        </p:nvPicPr>
        <p:blipFill rotWithShape="1">
          <a:blip r:embed="rId4"/>
          <a:srcRect b="2353"/>
          <a:stretch/>
        </p:blipFill>
        <p:spPr>
          <a:xfrm>
            <a:off x="4795935" y="2036078"/>
            <a:ext cx="6803993" cy="3737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4739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 Aplicación, Sitio web&#10;&#10;Descripción generada automáticamente">
            <a:extLst>
              <a:ext uri="{FF2B5EF4-FFF2-40B4-BE49-F238E27FC236}">
                <a16:creationId xmlns:a16="http://schemas.microsoft.com/office/drawing/2014/main" id="{CA3D1480-0FB4-4B53-862F-3B68EC4368CA}"/>
              </a:ext>
            </a:extLst>
          </p:cNvPr>
          <p:cNvPicPr>
            <a:picLocks noChangeAspect="1"/>
          </p:cNvPicPr>
          <p:nvPr/>
        </p:nvPicPr>
        <p:blipFill rotWithShape="1">
          <a:blip r:embed="rId2">
            <a:extLst>
              <a:ext uri="{28A0092B-C50C-407E-A947-70E740481C1C}">
                <a14:useLocalDpi xmlns:a14="http://schemas.microsoft.com/office/drawing/2010/main" val="0"/>
              </a:ext>
            </a:extLst>
          </a:blip>
          <a:srcRect t="35555" b="34889"/>
          <a:stretch/>
        </p:blipFill>
        <p:spPr>
          <a:xfrm>
            <a:off x="1759373" y="1922991"/>
            <a:ext cx="2934547" cy="2992967"/>
          </a:xfrm>
          <a:prstGeom prst="rect">
            <a:avLst/>
          </a:prstGeom>
        </p:spPr>
      </p:pic>
      <p:cxnSp>
        <p:nvCxnSpPr>
          <p:cNvPr id="18" name="Straight Connector 13">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n 2" descr="Texto&#10;&#10;Descripción generada automáticamente con confianza media">
            <a:extLst>
              <a:ext uri="{FF2B5EF4-FFF2-40B4-BE49-F238E27FC236}">
                <a16:creationId xmlns:a16="http://schemas.microsoft.com/office/drawing/2014/main" id="{CE8DEAFA-6C34-4F06-A80D-3C5BC10BC141}"/>
              </a:ext>
            </a:extLst>
          </p:cNvPr>
          <p:cNvPicPr>
            <a:picLocks noChangeAspect="1"/>
          </p:cNvPicPr>
          <p:nvPr/>
        </p:nvPicPr>
        <p:blipFill rotWithShape="1">
          <a:blip r:embed="rId3">
            <a:extLst>
              <a:ext uri="{28A0092B-C50C-407E-A947-70E740481C1C}">
                <a14:useLocalDpi xmlns:a14="http://schemas.microsoft.com/office/drawing/2010/main" val="0"/>
              </a:ext>
            </a:extLst>
          </a:blip>
          <a:srcRect t="34223" b="34444"/>
          <a:stretch/>
        </p:blipFill>
        <p:spPr>
          <a:xfrm>
            <a:off x="6912188" y="1738735"/>
            <a:ext cx="3520439" cy="3380529"/>
          </a:xfrm>
          <a:prstGeom prst="rect">
            <a:avLst/>
          </a:prstGeom>
        </p:spPr>
      </p:pic>
      <p:sp>
        <p:nvSpPr>
          <p:cNvPr id="11" name="CuadroTexto 10">
            <a:extLst>
              <a:ext uri="{FF2B5EF4-FFF2-40B4-BE49-F238E27FC236}">
                <a16:creationId xmlns:a16="http://schemas.microsoft.com/office/drawing/2014/main" id="{BF0A57DA-C170-4782-815E-B06EDF4B61C4}"/>
              </a:ext>
            </a:extLst>
          </p:cNvPr>
          <p:cNvSpPr txBox="1"/>
          <p:nvPr/>
        </p:nvSpPr>
        <p:spPr>
          <a:xfrm>
            <a:off x="1364974" y="647938"/>
            <a:ext cx="9462051" cy="369332"/>
          </a:xfrm>
          <a:prstGeom prst="rect">
            <a:avLst/>
          </a:prstGeom>
          <a:noFill/>
        </p:spPr>
        <p:txBody>
          <a:bodyPr wrap="square" rtlCol="0">
            <a:spAutoFit/>
          </a:bodyPr>
          <a:lstStyle/>
          <a:p>
            <a:r>
              <a:rPr lang="en-US" dirty="0" err="1">
                <a:solidFill>
                  <a:schemeClr val="tx1">
                    <a:lumMod val="75000"/>
                    <a:lumOff val="25000"/>
                  </a:schemeClr>
                </a:solidFill>
              </a:rPr>
              <a:t>Registro</a:t>
            </a:r>
            <a:r>
              <a:rPr lang="en-US" dirty="0">
                <a:solidFill>
                  <a:schemeClr val="tx1">
                    <a:lumMod val="75000"/>
                    <a:lumOff val="25000"/>
                  </a:schemeClr>
                </a:solidFill>
              </a:rPr>
              <a:t> </a:t>
            </a:r>
            <a:r>
              <a:rPr lang="en-US" dirty="0" err="1">
                <a:solidFill>
                  <a:schemeClr val="tx1">
                    <a:lumMod val="75000"/>
                    <a:lumOff val="25000"/>
                  </a:schemeClr>
                </a:solidFill>
              </a:rPr>
              <a:t>correspondiente</a:t>
            </a:r>
            <a:r>
              <a:rPr lang="en-US" dirty="0">
                <a:solidFill>
                  <a:schemeClr val="tx1">
                    <a:lumMod val="75000"/>
                    <a:lumOff val="25000"/>
                  </a:schemeClr>
                </a:solidFill>
              </a:rPr>
              <a:t> a </a:t>
            </a:r>
            <a:r>
              <a:rPr lang="en-US" dirty="0" err="1">
                <a:solidFill>
                  <a:schemeClr val="tx1">
                    <a:lumMod val="75000"/>
                    <a:lumOff val="25000"/>
                  </a:schemeClr>
                </a:solidFill>
              </a:rPr>
              <a:t>marzo</a:t>
            </a:r>
            <a:r>
              <a:rPr lang="en-US" dirty="0">
                <a:solidFill>
                  <a:schemeClr val="tx1">
                    <a:lumMod val="75000"/>
                    <a:lumOff val="25000"/>
                  </a:schemeClr>
                </a:solidFill>
              </a:rPr>
              <a:t> de 2022 de un “</a:t>
            </a:r>
            <a:r>
              <a:rPr lang="en-US" dirty="0" err="1">
                <a:solidFill>
                  <a:schemeClr val="tx1">
                    <a:lumMod val="75000"/>
                    <a:lumOff val="25000"/>
                  </a:schemeClr>
                </a:solidFill>
              </a:rPr>
              <a:t>cuenta</a:t>
            </a:r>
            <a:r>
              <a:rPr lang="en-US" dirty="0">
                <a:solidFill>
                  <a:schemeClr val="tx1">
                    <a:lumMod val="75000"/>
                    <a:lumOff val="25000"/>
                  </a:schemeClr>
                </a:solidFill>
              </a:rPr>
              <a:t> </a:t>
            </a:r>
            <a:r>
              <a:rPr lang="en-US" dirty="0" err="1">
                <a:solidFill>
                  <a:schemeClr val="tx1">
                    <a:lumMod val="75000"/>
                    <a:lumOff val="25000"/>
                  </a:schemeClr>
                </a:solidFill>
              </a:rPr>
              <a:t>cuentos</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la </a:t>
            </a:r>
            <a:r>
              <a:rPr lang="en-US" dirty="0" err="1">
                <a:solidFill>
                  <a:schemeClr val="tx1">
                    <a:lumMod val="75000"/>
                    <a:lumOff val="25000"/>
                  </a:schemeClr>
                </a:solidFill>
              </a:rPr>
              <a:t>localidad</a:t>
            </a:r>
            <a:r>
              <a:rPr lang="en-US" dirty="0">
                <a:solidFill>
                  <a:schemeClr val="tx1">
                    <a:lumMod val="75000"/>
                    <a:lumOff val="25000"/>
                  </a:schemeClr>
                </a:solidFill>
              </a:rPr>
              <a:t> de </a:t>
            </a:r>
            <a:r>
              <a:rPr lang="en-US" dirty="0" err="1">
                <a:solidFill>
                  <a:schemeClr val="tx1">
                    <a:lumMod val="75000"/>
                    <a:lumOff val="25000"/>
                  </a:schemeClr>
                </a:solidFill>
              </a:rPr>
              <a:t>Algarrobo</a:t>
            </a:r>
            <a:endParaRPr lang="es-CL" dirty="0"/>
          </a:p>
        </p:txBody>
      </p:sp>
    </p:spTree>
    <p:extLst>
      <p:ext uri="{BB962C8B-B14F-4D97-AF65-F5344CB8AC3E}">
        <p14:creationId xmlns:p14="http://schemas.microsoft.com/office/powerpoint/2010/main" val="161607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I.2 </a:t>
            </a:r>
            <a:r>
              <a:rPr lang="en-US" sz="6700" dirty="0" err="1">
                <a:solidFill>
                  <a:schemeClr val="tx1">
                    <a:lumMod val="85000"/>
                    <a:lumOff val="15000"/>
                  </a:schemeClr>
                </a:solidFill>
              </a:rPr>
              <a:t>Talleres</a:t>
            </a:r>
            <a:r>
              <a:rPr lang="en-US" sz="6700" dirty="0">
                <a:solidFill>
                  <a:schemeClr val="tx1">
                    <a:lumMod val="85000"/>
                    <a:lumOff val="15000"/>
                  </a:schemeClr>
                </a:solidFill>
              </a:rPr>
              <a:t> de </a:t>
            </a:r>
            <a:r>
              <a:rPr lang="en-US" sz="6700" dirty="0" err="1">
                <a:solidFill>
                  <a:schemeClr val="tx1">
                    <a:lumMod val="85000"/>
                    <a:lumOff val="15000"/>
                  </a:schemeClr>
                </a:solidFill>
              </a:rPr>
              <a:t>poesía</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a poesía en el deporte - Mi Columna Deportiva">
            <a:extLst>
              <a:ext uri="{FF2B5EF4-FFF2-40B4-BE49-F238E27FC236}">
                <a16:creationId xmlns:a16="http://schemas.microsoft.com/office/drawing/2014/main" id="{830DD599-4CF8-4387-9441-14FEFECEEE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336" y="1300576"/>
            <a:ext cx="2784700" cy="145055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3">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508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5213755-3144-4125-AD68-53A49E140411}"/>
              </a:ext>
            </a:extLst>
          </p:cNvPr>
          <p:cNvSpPr>
            <a:spLocks noGrp="1"/>
          </p:cNvSpPr>
          <p:nvPr>
            <p:ph type="title"/>
          </p:nvPr>
        </p:nvSpPr>
        <p:spPr>
          <a:xfrm>
            <a:off x="492370" y="516835"/>
            <a:ext cx="3084844" cy="2103875"/>
          </a:xfrm>
        </p:spPr>
        <p:txBody>
          <a:bodyPr>
            <a:normAutofit/>
          </a:bodyPr>
          <a:lstStyle/>
          <a:p>
            <a:pPr algn="ctr"/>
            <a:r>
              <a:rPr lang="es-CL" sz="4000" dirty="0">
                <a:solidFill>
                  <a:schemeClr val="bg1"/>
                </a:solidFill>
              </a:rPr>
              <a:t>I.2.1 </a:t>
            </a:r>
            <a:r>
              <a:rPr lang="es-CL" sz="4000" dirty="0">
                <a:solidFill>
                  <a:srgbClr val="FFFFFF"/>
                </a:solidFill>
                <a:latin typeface="Calibri Light (Títulos)"/>
              </a:rPr>
              <a:t>Taller Memoria Viva </a:t>
            </a:r>
          </a:p>
        </p:txBody>
      </p:sp>
      <p:sp>
        <p:nvSpPr>
          <p:cNvPr id="3" name="Marcador de contenido 2">
            <a:extLst>
              <a:ext uri="{FF2B5EF4-FFF2-40B4-BE49-F238E27FC236}">
                <a16:creationId xmlns:a16="http://schemas.microsoft.com/office/drawing/2014/main" id="{D2B93E40-11F6-42CA-826A-751489D7488E}"/>
              </a:ext>
            </a:extLst>
          </p:cNvPr>
          <p:cNvSpPr>
            <a:spLocks noGrp="1"/>
          </p:cNvSpPr>
          <p:nvPr>
            <p:ph idx="1"/>
          </p:nvPr>
        </p:nvSpPr>
        <p:spPr>
          <a:xfrm>
            <a:off x="492371" y="2653800"/>
            <a:ext cx="3084844" cy="3335519"/>
          </a:xfrm>
        </p:spPr>
        <p:txBody>
          <a:bodyPr>
            <a:normAutofit/>
          </a:bodyPr>
          <a:lstStyle/>
          <a:p>
            <a:pPr algn="just" fontAlgn="base"/>
            <a:r>
              <a:rPr lang="es-MX" sz="1500" i="0" dirty="0">
                <a:solidFill>
                  <a:srgbClr val="FFFFFF"/>
                </a:solidFill>
                <a:effectLst/>
                <a:latin typeface="+mj-lt"/>
              </a:rPr>
              <a:t>Taller para adultos con mayoría de edad, cuyo único medio de comunicación, es a través del correo electrónico.</a:t>
            </a:r>
          </a:p>
          <a:p>
            <a:pPr algn="just" fontAlgn="base"/>
            <a:r>
              <a:rPr lang="es-MX" sz="1500" i="0" dirty="0">
                <a:solidFill>
                  <a:srgbClr val="FFFFFF"/>
                </a:solidFill>
                <a:effectLst/>
                <a:latin typeface="+mj-lt"/>
              </a:rPr>
              <a:t>Dirigido por la poeta y fotógrafa María de la Luz Ortega.</a:t>
            </a:r>
            <a:endParaRPr lang="es-MX" sz="1500" dirty="0">
              <a:solidFill>
                <a:srgbClr val="FFFFFF"/>
              </a:solidFill>
              <a:latin typeface="+mj-lt"/>
            </a:endParaRPr>
          </a:p>
          <a:p>
            <a:pPr algn="just" fontAlgn="base"/>
            <a:r>
              <a:rPr lang="es-MX" sz="1500" dirty="0">
                <a:solidFill>
                  <a:srgbClr val="FFFFFF"/>
                </a:solidFill>
                <a:effectLst/>
                <a:latin typeface="+mj-lt"/>
              </a:rPr>
              <a:t>El taller funciona Martes de 18:00 a 20:00 y Miércoles 21:00 a 23:30 </a:t>
            </a:r>
            <a:r>
              <a:rPr lang="es-MX" sz="1500" dirty="0" err="1">
                <a:solidFill>
                  <a:srgbClr val="FFFFFF"/>
                </a:solidFill>
                <a:effectLst/>
                <a:latin typeface="+mj-lt"/>
              </a:rPr>
              <a:t>hrs</a:t>
            </a:r>
            <a:r>
              <a:rPr lang="es-MX" sz="1500" dirty="0">
                <a:solidFill>
                  <a:srgbClr val="FFFFFF"/>
                </a:solidFill>
                <a:effectLst/>
                <a:latin typeface="+mj-lt"/>
              </a:rPr>
              <a:t>.</a:t>
            </a:r>
          </a:p>
        </p:txBody>
      </p:sp>
      <p:sp>
        <p:nvSpPr>
          <p:cNvPr id="139" name="Rectangle 13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6" name="Picture 2" descr="Interfaz de usuario gráfica, Sitio web&#10;&#10;Descripción generada automáticamente">
            <a:extLst>
              <a:ext uri="{FF2B5EF4-FFF2-40B4-BE49-F238E27FC236}">
                <a16:creationId xmlns:a16="http://schemas.microsoft.com/office/drawing/2014/main" id="{D12EF3EC-C381-48B1-8164-569550666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83" r="2" b="2"/>
          <a:stretch/>
        </p:blipFill>
        <p:spPr bwMode="auto">
          <a:xfrm>
            <a:off x="4742017" y="1335505"/>
            <a:ext cx="6798082" cy="418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12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078341E-8B52-4110-B600-171649A36B46}"/>
              </a:ext>
            </a:extLst>
          </p:cNvPr>
          <p:cNvSpPr>
            <a:spLocks noGrp="1" noChangeArrowheads="1"/>
          </p:cNvSpPr>
          <p:nvPr>
            <p:ph idx="4294967295"/>
          </p:nvPr>
        </p:nvSpPr>
        <p:spPr bwMode="auto">
          <a:xfrm>
            <a:off x="2133600" y="2184325"/>
            <a:ext cx="81493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800" b="0" i="0" u="none" strike="noStrike" cap="none" normalizeH="0" baseline="0" dirty="0">
                <a:ln>
                  <a:noFill/>
                </a:ln>
                <a:solidFill>
                  <a:schemeClr val="tx1"/>
                </a:solidFill>
                <a:effectLst/>
                <a:latin typeface="Arial" panose="020B0604020202020204" pitchFamily="34" charset="0"/>
              </a:rPr>
            </a:b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5" name="CuadroTexto 4">
            <a:extLst>
              <a:ext uri="{FF2B5EF4-FFF2-40B4-BE49-F238E27FC236}">
                <a16:creationId xmlns:a16="http://schemas.microsoft.com/office/drawing/2014/main" id="{EBE00349-CA72-446A-8225-729F693A99CB}"/>
              </a:ext>
            </a:extLst>
          </p:cNvPr>
          <p:cNvSpPr txBox="1"/>
          <p:nvPr/>
        </p:nvSpPr>
        <p:spPr>
          <a:xfrm>
            <a:off x="433137" y="577516"/>
            <a:ext cx="11325726" cy="52629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El Taller M.V Sergio Bueno Venegas (SBV) se fundó el año 1998 por el director de la Sociedad de Escritores Sergio Bueno, quien lo dirigió hasta su fallecimiento el 2014. Desde septiembre de ese mismo año, lo dirige hasta el día de hoy, María de la Luz Ortega, actual secretaria General.</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b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Objetivos: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Incentivar la lectura y la escritura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Rescatar la memoria a través de la enseñanza de los diversos géneros literarios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Fortalecer el uso y conocimiento de los recursos literarios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Participar en actividades de extensión en la comunidad (colegios, centros culturales y ferias del libro)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Difusión de los autores y autoras latinoamericanos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 Publicación bimestral de revista literaria "Memoria Viva"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Fundamentación: Este taller está dirigido a los adultos mayores que participan con entusiasmo sobre todo en estos momentos de pandemia. Para llevar a cabo los objetivos. La participación de sus miembros es lo principal para ir desarrollando diferentes proyectos que son trabajados durante todo el año.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Uno de los objetivos del taller es seguir con la publicación de una revista, tipo </a:t>
            </a:r>
            <a:r>
              <a:rPr kumimoji="0" lang="es-CL" altLang="es-CL" sz="1200" b="0" i="0" u="none" strike="noStrike" kern="1200" cap="none" spc="0" normalizeH="0" baseline="0" noProof="0" dirty="0" err="1">
                <a:ln>
                  <a:noFill/>
                </a:ln>
                <a:solidFill>
                  <a:srgbClr val="000000"/>
                </a:solidFill>
                <a:effectLst/>
                <a:uLnTx/>
                <a:uFillTx/>
                <a:latin typeface="Calibri Light" panose="020F0302020204030204"/>
                <a:ea typeface="+mn-ea"/>
                <a:cs typeface="+mn-cs"/>
              </a:rPr>
              <a:t>boletin</a:t>
            </a: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dirigida a la publicación de los trabajos de sus integrante y de talleres que funcionan en Casa del Escritor. La revista de Literatura Memoria Viva, se publica cada dos meses. Desde el número 26 se comparte a la vez en plataforma ISSUU.  La última publicación </a:t>
            </a:r>
            <a:r>
              <a:rPr kumimoji="0" lang="es-CL" altLang="es-CL" sz="1200" b="0" i="0" u="none" strike="noStrike" kern="1200" cap="none" spc="0" normalizeH="0" baseline="0" noProof="0" dirty="0" err="1">
                <a:ln>
                  <a:noFill/>
                </a:ln>
                <a:solidFill>
                  <a:srgbClr val="000000"/>
                </a:solidFill>
                <a:effectLst/>
                <a:uLnTx/>
                <a:uFillTx/>
                <a:latin typeface="Calibri Light" panose="020F0302020204030204"/>
                <a:ea typeface="+mn-ea"/>
                <a:cs typeface="+mn-cs"/>
              </a:rPr>
              <a:t>N°</a:t>
            </a: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32 es solamente digital, hasta que se pueda imprimir en papel.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Desde agosto de 2019, se decidió agregar otra publicación  dirigida a los más pequeños "Revista Infantil - Palabras mágicas". En octubre del mismo año se publicó el número 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 Link  revista Memoria Viva: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es-CL" altLang="es-CL" sz="1200" b="0" i="0" u="none" strike="noStrike" kern="1200" cap="none" spc="0" normalizeH="0" baseline="0" noProof="0" dirty="0">
                <a:ln>
                  <a:noFill/>
                </a:ln>
                <a:solidFill>
                  <a:srgbClr val="1155CC"/>
                </a:solidFill>
                <a:effectLst/>
                <a:uLnTx/>
                <a:uFillTx/>
                <a:latin typeface="Calibri Light" panose="020F0302020204030204"/>
                <a:ea typeface="+mn-ea"/>
                <a:cs typeface="+mn-cs"/>
                <a:hlinkClick r:id="rId2"/>
              </a:rPr>
              <a:t>https://issuu.com/www.maluortega.supersitio.net/docs/revista_memoria_viva__26</a:t>
            </a: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es-CL" altLang="es-CL" sz="1200" b="0" i="0" u="none" strike="noStrike" kern="1200" cap="none" spc="0" normalizeH="0" baseline="0" noProof="0" dirty="0">
                <a:ln>
                  <a:noFill/>
                </a:ln>
                <a:solidFill>
                  <a:srgbClr val="1155CC"/>
                </a:solidFill>
                <a:effectLst/>
                <a:uLnTx/>
                <a:uFillTx/>
                <a:latin typeface="Calibri Light" panose="020F0302020204030204"/>
                <a:ea typeface="+mn-ea"/>
                <a:cs typeface="+mn-cs"/>
                <a:hlinkClick r:id="rId3"/>
              </a:rPr>
              <a:t>https://issuu.com/www.maluortega.supersitio.net/docs/revista___32__2_</a:t>
            </a: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b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Link revista infantil "Palabras Mágicas"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es-CL" altLang="es-CL" sz="1200" b="0" i="0" u="none" strike="noStrike" kern="1200" cap="none" spc="0" normalizeH="0" baseline="0" noProof="0" dirty="0">
                <a:ln>
                  <a:noFill/>
                </a:ln>
                <a:solidFill>
                  <a:srgbClr val="1155CC"/>
                </a:solidFill>
                <a:effectLst/>
                <a:uLnTx/>
                <a:uFillTx/>
                <a:latin typeface="Calibri Light" panose="020F0302020204030204"/>
                <a:ea typeface="+mn-ea"/>
                <a:cs typeface="+mn-cs"/>
                <a:hlinkClick r:id="rId4"/>
              </a:rPr>
              <a:t>https://issuu.com/www.maluortega.supersitio.net/docs/revista___1</a:t>
            </a: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es-CL" altLang="es-CL" sz="1200" b="0" i="0" u="none" strike="noStrike" kern="1200" cap="none" spc="0" normalizeH="0" baseline="0" noProof="0" dirty="0">
                <a:ln>
                  <a:noFill/>
                </a:ln>
                <a:solidFill>
                  <a:srgbClr val="1155CC"/>
                </a:solidFill>
                <a:effectLst/>
                <a:uLnTx/>
                <a:uFillTx/>
                <a:latin typeface="Calibri Light" panose="020F0302020204030204"/>
                <a:ea typeface="+mn-ea"/>
                <a:cs typeface="+mn-cs"/>
                <a:hlinkClick r:id="rId5"/>
              </a:rPr>
              <a:t>https://issuu.com/www.maluortega.supersitio.net/docs/revista_infantil___2</a:t>
            </a:r>
            <a:endParaRPr kumimoji="0" lang="es-CL" altLang="es-CL" sz="12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26779520"/>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3638</Words>
  <Application>Microsoft Office PowerPoint</Application>
  <PresentationFormat>Panorámica</PresentationFormat>
  <Paragraphs>333</Paragraphs>
  <Slides>59</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59</vt:i4>
      </vt:variant>
    </vt:vector>
  </HeadingPairs>
  <TitlesOfParts>
    <vt:vector size="65" baseType="lpstr">
      <vt:lpstr>Arial</vt:lpstr>
      <vt:lpstr>Calibri</vt:lpstr>
      <vt:lpstr>Calibri Light</vt:lpstr>
      <vt:lpstr>Calibri Light (Títulos)</vt:lpstr>
      <vt:lpstr>Segoe UI Historic</vt:lpstr>
      <vt:lpstr>Retrospección</vt:lpstr>
      <vt:lpstr>COMPROMISOS  POR CONVENIO - SECH   1er. TRIMESTRE 2022</vt:lpstr>
      <vt:lpstr>I. Talleres Literarios  </vt:lpstr>
      <vt:lpstr>I.1 Talleres de cuento</vt:lpstr>
      <vt:lpstr>I.1.1 Taller Jácara Cuentos</vt:lpstr>
      <vt:lpstr>Presentación de PowerPoint</vt:lpstr>
      <vt:lpstr>Presentación de PowerPoint</vt:lpstr>
      <vt:lpstr>I.2 Talleres de poesía</vt:lpstr>
      <vt:lpstr>I.2.1 Taller Memoria Viva </vt:lpstr>
      <vt:lpstr>Presentación de PowerPoint</vt:lpstr>
      <vt:lpstr>Registro de clases de Taller Memoria Viva durante enero de 2022</vt:lpstr>
      <vt:lpstr>Registro de clases de Taller Memoria Viva durante marzo de 2022</vt:lpstr>
      <vt:lpstr>I.2.2 Taller de poesía: Botella al Mar (BAM)</vt:lpstr>
      <vt:lpstr>Actividades taller de poesía Botella al Mar de Enero de 2022:</vt:lpstr>
      <vt:lpstr>Actividades taller de poesía Botella al Mar de Enero de 2022:</vt:lpstr>
      <vt:lpstr>Actividades taller de poesía Botella al Mar de Enero de 2022:</vt:lpstr>
      <vt:lpstr>Registro de clases de Taller Botella al Mar durante enero de 2022</vt:lpstr>
      <vt:lpstr>Actividades taller de poesía Botella al Mar de Marzo de 2022:</vt:lpstr>
      <vt:lpstr>Actividades taller de poesía Botella al Mar de Marzo de 2022:</vt:lpstr>
      <vt:lpstr>Actividades taller de poesía Botella al Mar de Marzo de 2022:</vt:lpstr>
      <vt:lpstr>Actividades taller de poesía Botella al Mar de Marzo de 2022:</vt:lpstr>
      <vt:lpstr>Registro de clases de Taller Botella al Mar durante marzo de 2022</vt:lpstr>
      <vt:lpstr>Registro de clases de Taller Botella al Mar durante marzo de 2022</vt:lpstr>
      <vt:lpstr>I.3 Talleres de lectura Y escritura creativa</vt:lpstr>
      <vt:lpstr>I.3.1 Inducción a la Escritura Creativa</vt:lpstr>
      <vt:lpstr>Registro de clases de Escritura Creativa en enero</vt:lpstr>
      <vt:lpstr>I.3.2 Taller El Charleston</vt:lpstr>
      <vt:lpstr>Presentación de PowerPoint</vt:lpstr>
      <vt:lpstr>Presentación de PowerPoint</vt:lpstr>
      <vt:lpstr>I.3.3 Taller Teoría y creación literaria ATENEA</vt:lpstr>
      <vt:lpstr>Presentación de PowerPoint</vt:lpstr>
      <vt:lpstr>I.3.4 Taller Escritura Creativa Proyecto de obra</vt:lpstr>
      <vt:lpstr>Registro de reuniones  mes de enero 2022</vt:lpstr>
      <vt:lpstr>Registro de reuniones mes de marzo 2022 </vt:lpstr>
      <vt:lpstr>I.3.5 Colectivo El Arca Literaria</vt:lpstr>
      <vt:lpstr>Registro de reunión enero 2022</vt:lpstr>
      <vt:lpstr>Registro de reunión febrero 2022</vt:lpstr>
      <vt:lpstr>II. Presentación de libros, recitales y/o eventos culturales  </vt:lpstr>
      <vt:lpstr>II.1 Lanzamiento edición N°6 de la Revista Simpson 7 </vt:lpstr>
      <vt:lpstr>Lanzamiento edición N°6 de la Revista Simpson 7 </vt:lpstr>
      <vt:lpstr>Presentación de PowerPoint</vt:lpstr>
      <vt:lpstr>Presentación de PowerPoint</vt:lpstr>
      <vt:lpstr>Presentación de PowerPoint</vt:lpstr>
      <vt:lpstr>III. Participación en Ferias Nacionales y Regionales  </vt:lpstr>
      <vt:lpstr>III.1 40° FERIA DEL LIBRO DE VIÑA DEL MAR</vt:lpstr>
      <vt:lpstr>Presentación de PowerPoint</vt:lpstr>
      <vt:lpstr>Registro Feria Internacional del Libro Viña del Mar</vt:lpstr>
      <vt:lpstr>IV. Gaceta Literaria  </vt:lpstr>
      <vt:lpstr>Presentación de PowerPoint</vt:lpstr>
      <vt:lpstr>Presentación de PowerPoint</vt:lpstr>
      <vt:lpstr>Presentación de PowerPoint</vt:lpstr>
      <vt:lpstr>V. Concursos Literarios  </vt:lpstr>
      <vt:lpstr>V.1 11° Concurso Nacional de  Cuentos Teresa Hamel </vt:lpstr>
      <vt:lpstr>Presentación de PowerPoint</vt:lpstr>
      <vt:lpstr>Presentación de PowerPoint</vt:lpstr>
      <vt:lpstr>Presentación de PowerPoint</vt:lpstr>
      <vt:lpstr>VI. Descentralización  </vt:lpstr>
      <vt:lpstr>V.1 Actividad en honor a Gabriela Mistral, realizada por la Filial SECH de Coquimbo. </vt:lpstr>
      <vt:lpstr>Actividades Adicionales  </vt:lpstr>
      <vt:lpstr>Programa Radial “Palabras Peligrosas” de Universidad SEK  marzo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COMPROMISOS  POR CONVENIO - SECH   ENERO 2021</dc:title>
  <dc:creator>veritomyt@outlook.es</dc:creator>
  <cp:lastModifiedBy>ab369</cp:lastModifiedBy>
  <cp:revision>21</cp:revision>
  <dcterms:created xsi:type="dcterms:W3CDTF">2021-02-03T20:59:24Z</dcterms:created>
  <dcterms:modified xsi:type="dcterms:W3CDTF">2022-04-20T01:22:01Z</dcterms:modified>
</cp:coreProperties>
</file>